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2" r:id="rId1"/>
  </p:sldMasterIdLst>
  <p:sldIdLst>
    <p:sldId id="256" r:id="rId2"/>
    <p:sldId id="300" r:id="rId3"/>
    <p:sldId id="299"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5" r:id="rId32"/>
    <p:sldId id="286" r:id="rId33"/>
    <p:sldId id="287" r:id="rId34"/>
    <p:sldId id="288" r:id="rId35"/>
    <p:sldId id="289" r:id="rId36"/>
    <p:sldId id="290" r:id="rId37"/>
    <p:sldId id="291" r:id="rId38"/>
    <p:sldId id="292" r:id="rId39"/>
    <p:sldId id="294" r:id="rId40"/>
    <p:sldId id="295" r:id="rId41"/>
    <p:sldId id="296" r:id="rId42"/>
    <p:sldId id="297" r:id="rId43"/>
    <p:sldId id="298"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مقطع بدون عنوان" id="{95D0A789-5F1E-46E6-A7BF-05A7C58BF12D}">
          <p14:sldIdLst>
            <p14:sldId id="256"/>
            <p14:sldId id="300"/>
            <p14:sldId id="299"/>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5"/>
            <p14:sldId id="286"/>
            <p14:sldId id="287"/>
            <p14:sldId id="288"/>
            <p14:sldId id="289"/>
            <p14:sldId id="290"/>
            <p14:sldId id="291"/>
            <p14:sldId id="292"/>
            <p14:sldId id="294"/>
            <p14:sldId id="295"/>
            <p14:sldId id="296"/>
            <p14:sldId id="297"/>
            <p14:sldId id="29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qanwnyb686@gmail.com" initials="q" lastIdx="1" clrIdx="0">
    <p:extLst>
      <p:ext uri="{19B8F6BF-5375-455C-9EA6-DF929625EA0E}">
        <p15:presenceInfo xmlns:p15="http://schemas.microsoft.com/office/powerpoint/2012/main" userId="4998ff6241abaa3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15" autoAdjust="0"/>
    <p:restoredTop sz="95126" autoAdjust="0"/>
  </p:normalViewPr>
  <p:slideViewPr>
    <p:cSldViewPr snapToGrid="0">
      <p:cViewPr varScale="1">
        <p:scale>
          <a:sx n="60" d="100"/>
          <a:sy n="60" d="100"/>
        </p:scale>
        <p:origin x="198"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p:txBody>
          <a:bodyPr/>
          <a:lstStyle/>
          <a:p>
            <a:fld id="{DB78A697-9D75-4DE8-8C28-1296A6CF43C1}" type="datetimeFigureOut">
              <a:rPr lang="en-US" smtClean="0"/>
              <a:t>7/17/2024</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pPr algn="r"/>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pPr/>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10968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ncho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0172865-FBF0-458A-BAFF-4F75173770F5}" type="datetimeFigureOut">
              <a:rPr lang="en-US" smtClean="0"/>
              <a:t>7/17/2024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3783133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B9D1490F-3E6A-4544-9694-22B6007FE3C6}" type="datetimeFigureOut">
              <a:rPr lang="en-US" smtClean="0"/>
              <a:t>7/17/2024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99261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50172865-FBF0-458A-BAFF-4F75173770F5}" type="datetimeFigureOut">
              <a:rPr lang="en-US" smtClean="0"/>
              <a:t>7/17/2024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7439200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Content Placeholder 3"/>
          <p:cNvSpPr>
            <a:spLocks noGrp="1"/>
          </p:cNvSpPr>
          <p:nvPr>
            <p:ph sz="half" idx="2"/>
          </p:nvPr>
        </p:nvSpPr>
        <p:spPr>
          <a:xfrm>
            <a:off x="1447191" y="2824269"/>
            <a:ext cx="4645152" cy="2644457"/>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6412362" y="2821491"/>
            <a:ext cx="4645152" cy="2637371"/>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50172865-FBF0-458A-BAFF-4F75173770F5}" type="datetimeFigureOut">
              <a:rPr lang="en-US" smtClean="0"/>
              <a:t>7/17/2024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5995024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ECFF863F-52DC-41B2-9D00-5A4E5632AC32}" type="datetimeFigureOut">
              <a:rPr lang="en-US" smtClean="0"/>
              <a:t>7/17/2024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23949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B55614-3909-43DC-A067-7F9842F8B81D}" type="datetimeFigureOut">
              <a:rPr lang="en-US" smtClean="0"/>
              <a:t>7/17/2024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60327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50172865-FBF0-458A-BAFF-4F75173770F5}" type="datetimeFigureOut">
              <a:rPr lang="en-US" smtClean="0"/>
              <a:t>7/17/2024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3893561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0E240176-F1D3-49EC-82F4-0915A3AC4184}" type="datetimeFigureOut">
              <a:rPr lang="en-US" smtClean="0"/>
              <a:t>7/17/2024</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78964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0172865-FBF0-458A-BAFF-4F75173770F5}" type="datetimeFigureOut">
              <a:rPr lang="en-US" smtClean="0"/>
              <a:t>7/17/2024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4113457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0172865-FBF0-458A-BAFF-4F75173770F5}" type="datetimeFigureOut">
              <a:rPr lang="en-US" smtClean="0"/>
              <a:t>7/17/2024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2617579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0322" y="609597"/>
            <a:ext cx="9613858" cy="3592750"/>
          </a:xfrm>
        </p:spPr>
        <p:txBody>
          <a:bodyPr anchor="ctr"/>
          <a:lstStyle>
            <a:lvl1pPr>
              <a:defRPr sz="3200"/>
            </a:lvl1pPr>
          </a:lstStyle>
          <a:p>
            <a:r>
              <a:rPr lang="ar-SA"/>
              <a:t>انقر لتحرير نمط عنوان الشكل الرئيسي</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2C674B8D-FEEF-4ACC-AE11-BD533592BCDC}" type="datetimeFigureOut">
              <a:rPr lang="en-US" smtClean="0"/>
              <a:t>7/17/2024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59011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0172865-FBF0-458A-BAFF-4F75173770F5}" type="datetimeFigureOut">
              <a:rPr lang="en-US" smtClean="0"/>
              <a:t>7/17/2024</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240012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p:hf sldNum="0" hdr="0" ftr="0" dt="0"/>
  <p:txStyles>
    <p:titleStyle>
      <a:lvl1pPr algn="l" defTabSz="914400" rtl="1"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r" defTabSz="914400" rtl="1"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9000" b="-9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722E950-9DA4-C800-98A3-BB7705BA9B71}"/>
              </a:ext>
            </a:extLst>
          </p:cNvPr>
          <p:cNvSpPr>
            <a:spLocks noGrp="1"/>
          </p:cNvSpPr>
          <p:nvPr>
            <p:ph type="ctrTitle"/>
          </p:nvPr>
        </p:nvSpPr>
        <p:spPr>
          <a:xfrm>
            <a:off x="2431031" y="1125426"/>
            <a:ext cx="8637073" cy="2287728"/>
          </a:xfrm>
        </p:spPr>
        <p:txBody>
          <a:bodyPr>
            <a:noAutofit/>
          </a:bodyPr>
          <a:lstStyle/>
          <a:p>
            <a:pPr algn="ctr"/>
            <a:r>
              <a:rPr lang="ar-LY" sz="4000" b="1"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مجلـــــس المنافســـة</a:t>
            </a:r>
            <a:br>
              <a:rPr lang="ar-LY" sz="4000" b="1"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br>
            <a:r>
              <a:rPr lang="ar-LY" sz="4000"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إدارة حـــماية </a:t>
            </a:r>
            <a:r>
              <a:rPr lang="ar-LY" sz="5400"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المســـتهـــلك</a:t>
            </a:r>
            <a:br>
              <a:rPr lang="ar-LY" sz="5400"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br>
            <a:br>
              <a:rPr lang="ar-LY" sz="4000" b="1"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br>
            <a:br>
              <a:rPr lang="ar-LY" sz="4000" b="1"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br>
            <a:endParaRPr lang="ar-LY" sz="4000" b="1"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3" name="عنوان فرعي 2">
            <a:extLst>
              <a:ext uri="{FF2B5EF4-FFF2-40B4-BE49-F238E27FC236}">
                <a16:creationId xmlns:a16="http://schemas.microsoft.com/office/drawing/2014/main" id="{405D0C59-6A94-5AD2-66B3-C13A405F5D0D}"/>
              </a:ext>
            </a:extLst>
          </p:cNvPr>
          <p:cNvSpPr>
            <a:spLocks noGrp="1"/>
          </p:cNvSpPr>
          <p:nvPr>
            <p:ph type="subTitle" idx="1"/>
          </p:nvPr>
        </p:nvSpPr>
        <p:spPr>
          <a:xfrm>
            <a:off x="2205743" y="2357967"/>
            <a:ext cx="9482674" cy="2929650"/>
          </a:xfrm>
        </p:spPr>
        <p:txBody>
          <a:bodyPr>
            <a:normAutofit fontScale="62500" lnSpcReduction="20000"/>
          </a:bodyPr>
          <a:lstStyle/>
          <a:p>
            <a:pPr algn="ctr"/>
            <a:r>
              <a:rPr lang="ar-LY" sz="7700"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"المزارع الصحية: مصدرك الموثوق لحليب نظيف وصحي"</a:t>
            </a:r>
          </a:p>
          <a:p>
            <a:pPr algn="r"/>
            <a:endParaRPr lang="ar-LY" sz="3600"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a:p>
            <a:pPr algn="r"/>
            <a:r>
              <a:rPr lang="ar-LY" sz="6900"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إعداد الموظف:-</a:t>
            </a:r>
          </a:p>
          <a:p>
            <a:pPr algn="ctr"/>
            <a:r>
              <a:rPr lang="ar-LY" sz="5200"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 صلاح مفتاح نصر .</a:t>
            </a:r>
          </a:p>
          <a:p>
            <a:pPr algn="ctr"/>
            <a:endParaRPr lang="ar-LY" sz="6000"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a:p>
            <a:endParaRPr lang="ar-LY" dirty="0"/>
          </a:p>
          <a:p>
            <a:endParaRPr lang="ar-LY" dirty="0"/>
          </a:p>
          <a:p>
            <a:pPr algn="r"/>
            <a:endParaRPr lang="ar-LY" dirty="0"/>
          </a:p>
        </p:txBody>
      </p:sp>
      <p:sp>
        <p:nvSpPr>
          <p:cNvPr id="11" name="Rectangle 2">
            <a:extLst>
              <a:ext uri="{FF2B5EF4-FFF2-40B4-BE49-F238E27FC236}">
                <a16:creationId xmlns:a16="http://schemas.microsoft.com/office/drawing/2014/main" id="{1B594187-62B3-4997-E034-866915E94718}"/>
              </a:ext>
            </a:extLst>
          </p:cNvPr>
          <p:cNvSpPr>
            <a:spLocks noChangeArrowheads="1"/>
          </p:cNvSpPr>
          <p:nvPr/>
        </p:nvSpPr>
        <p:spPr bwMode="auto">
          <a:xfrm>
            <a:off x="313952" y="291548"/>
            <a:ext cx="31956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ar-LY" altLang="ar-LY" sz="1800" b="0" i="0" u="none" strike="noStrike" cap="none" normalizeH="0" baseline="0">
                <a:ln>
                  <a:noFill/>
                </a:ln>
                <a:solidFill>
                  <a:srgbClr val="000000"/>
                </a:solidFill>
                <a:effectLst/>
                <a:latin typeface="Söhne"/>
              </a:rPr>
            </a:br>
            <a:endParaRPr kumimoji="0" lang="ar-LY" altLang="ar-LY" sz="1800" b="0" i="0" u="none" strike="noStrike" cap="none" normalizeH="0" baseline="0">
              <a:ln>
                <a:noFill/>
              </a:ln>
              <a:solidFill>
                <a:schemeClr val="tx1"/>
              </a:solidFill>
              <a:effectLst/>
              <a:latin typeface="Arial" panose="020B0604020202020204" pitchFamily="34" charset="0"/>
            </a:endParaRPr>
          </a:p>
        </p:txBody>
      </p:sp>
      <p:sp>
        <p:nvSpPr>
          <p:cNvPr id="13" name="مربع نص 12">
            <a:extLst>
              <a:ext uri="{FF2B5EF4-FFF2-40B4-BE49-F238E27FC236}">
                <a16:creationId xmlns:a16="http://schemas.microsoft.com/office/drawing/2014/main" id="{3F614155-5001-49C6-6B4A-DF7CAB8C81D7}"/>
              </a:ext>
            </a:extLst>
          </p:cNvPr>
          <p:cNvSpPr txBox="1"/>
          <p:nvPr/>
        </p:nvSpPr>
        <p:spPr>
          <a:xfrm>
            <a:off x="-847943" y="5464972"/>
            <a:ext cx="6107372" cy="1200329"/>
          </a:xfrm>
          <a:prstGeom prst="rect">
            <a:avLst/>
          </a:prstGeom>
          <a:noFill/>
        </p:spPr>
        <p:txBody>
          <a:bodyPr wrap="square">
            <a:spAutoFit/>
          </a:bodyPr>
          <a:lstStyle/>
          <a:p>
            <a:pPr algn="ctr"/>
            <a:r>
              <a:rPr lang="ar-LY" sz="3600" b="1"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تحت إشراف الدكتورة / وفاء الهادي </a:t>
            </a:r>
            <a:r>
              <a:rPr lang="ar-LY" sz="3600" b="1" dirty="0" err="1">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تنتوش</a:t>
            </a:r>
            <a:r>
              <a:rPr lang="ar-LY" sz="3600" b="1"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 </a:t>
            </a:r>
          </a:p>
          <a:p>
            <a:endParaRPr lang="ar-LY" dirty="0"/>
          </a:p>
          <a:p>
            <a:endParaRPr lang="ar-LY" dirty="0"/>
          </a:p>
        </p:txBody>
      </p:sp>
    </p:spTree>
    <p:extLst>
      <p:ext uri="{BB962C8B-B14F-4D97-AF65-F5344CB8AC3E}">
        <p14:creationId xmlns:p14="http://schemas.microsoft.com/office/powerpoint/2010/main" val="2874130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1E40FE69-9433-9ADC-2912-290611BED14D}"/>
              </a:ext>
            </a:extLst>
          </p:cNvPr>
          <p:cNvSpPr txBox="1"/>
          <p:nvPr/>
        </p:nvSpPr>
        <p:spPr>
          <a:xfrm>
            <a:off x="0" y="0"/>
            <a:ext cx="12192000" cy="5601533"/>
          </a:xfrm>
          <a:prstGeom prst="rect">
            <a:avLst/>
          </a:prstGeom>
          <a:noFill/>
        </p:spPr>
        <p:txBody>
          <a:bodyPr wrap="square">
            <a:spAutoFit/>
          </a:bodyPr>
          <a:lstStyle/>
          <a:p>
            <a:pPr algn="r"/>
            <a:r>
              <a:rPr lang="ar-LY" sz="3200" b="1"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مقدمة عن الموضوع :</a:t>
            </a:r>
            <a:endParaRPr lang="en-US" sz="3200" b="1"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a:p>
            <a:pPr algn="r"/>
            <a:endParaRPr lang="ar-LY" sz="3000" b="1"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a:p>
            <a:pPr algn="r"/>
            <a:r>
              <a:rPr lang="ar-LY" sz="2800" dirty="0">
                <a:latin typeface="Dubai Medium" panose="020B0603030403030204" pitchFamily="34" charset="-78"/>
                <a:cs typeface="Dubai Medium" panose="020B0603030403030204" pitchFamily="34" charset="-78"/>
              </a:rPr>
              <a:t>تعتبر عملية استخراج الحليب من أهم الأنشطة الزراعية، حيث توفر مصدرًا غذائيًا غنيًا بالفيتامينات والبروتينات. تتضمن هذه العملية تقنيات متنوعة، بدءًا من الحلب اليدوي التقليدي إلى استخدام الآلات الحديثة، مما يُحسن الكفاءة ويقلل من الضغط على الحيوانات.</a:t>
            </a:r>
          </a:p>
          <a:p>
            <a:pPr algn="r"/>
            <a:r>
              <a:rPr lang="ar-LY" sz="2800" dirty="0">
                <a:latin typeface="Dubai Medium" panose="020B0603030403030204" pitchFamily="34" charset="-78"/>
                <a:cs typeface="Dubai Medium" panose="020B0603030403030204" pitchFamily="34" charset="-78"/>
              </a:rPr>
              <a:t>تؤثر طريقة استخراج الحليب بشكل مباشر على صحة المستهلك والبيئة؛ فعلى سبيل المثال، يمكن أن تؤدي أساليب الحلب غير الصحية إلى تلوث الحليب بالجراثيم، مما يستدعي فحوصات دقيقة لضمان جودته وسلامته. تشمل هذه الفحوصات تحليل مكونات الحليب، والبحث عن الملوثات، واختبارات أخرى تضمن سلامة المنتجات النهائية.</a:t>
            </a:r>
          </a:p>
          <a:p>
            <a:pPr algn="r"/>
            <a:r>
              <a:rPr lang="ar-LY" sz="2800" dirty="0">
                <a:latin typeface="Dubai Medium" panose="020B0603030403030204" pitchFamily="34" charset="-78"/>
                <a:cs typeface="Dubai Medium" panose="020B0603030403030204" pitchFamily="34" charset="-78"/>
              </a:rPr>
              <a:t>بالإضافة إلى ذلك، تساهم ممارسات الإنتاج المستدام في تقليل الأثر البيئي لهذه الصناعة، مثل استخدام تقنيات إدارة المخلفات وتحسين رعاية الحيوانات. تعد هذه الجوانب ضرورية لفهم التأثيرات الشاملة لاستخراج الحليب على المجتمع وصحة البيئة.</a:t>
            </a:r>
          </a:p>
          <a:p>
            <a:pPr algn="r"/>
            <a:endParaRPr lang="ar-LY" b="1"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788236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6699F2AA-1A41-5E56-2F86-6AEFCC634A5C}"/>
              </a:ext>
            </a:extLst>
          </p:cNvPr>
          <p:cNvSpPr txBox="1"/>
          <p:nvPr/>
        </p:nvSpPr>
        <p:spPr>
          <a:xfrm>
            <a:off x="0" y="2739599"/>
            <a:ext cx="12192000" cy="646331"/>
          </a:xfrm>
          <a:prstGeom prst="rect">
            <a:avLst/>
          </a:prstGeom>
          <a:noFill/>
          <a:ln>
            <a:noFill/>
          </a:ln>
        </p:spPr>
        <p:style>
          <a:lnRef idx="0">
            <a:scrgbClr r="0" g="0" b="0"/>
          </a:lnRef>
          <a:fillRef idx="0">
            <a:scrgbClr r="0" g="0" b="0"/>
          </a:fillRef>
          <a:effectRef idx="0">
            <a:scrgbClr r="0" g="0" b="0"/>
          </a:effectRef>
          <a:fontRef idx="minor">
            <a:schemeClr val="accent5"/>
          </a:fontRef>
        </p:style>
        <p:txBody>
          <a:bodyPr wrap="square">
            <a:spAutoFit/>
            <a:scene3d>
              <a:camera prst="orthographicFront"/>
              <a:lightRig rig="soft" dir="t">
                <a:rot lat="0" lon="0" rev="15600000"/>
              </a:lightRig>
            </a:scene3d>
            <a:sp3d extrusionH="57150" prstMaterial="softEdge">
              <a:bevelT w="25400" h="38100"/>
            </a:sp3d>
          </a:bodyPr>
          <a:lstStyle/>
          <a:p>
            <a:pPr algn="ctr"/>
            <a:r>
              <a:rPr lang="ar-LY" sz="3600" b="1" dirty="0">
                <a:ln/>
                <a:solidFill>
                  <a:schemeClr val="accent4"/>
                </a:solidFill>
              </a:rPr>
              <a:t>( استخراج الحليب : العملية و التقنيات و التأثيرات على الصحة و البيئة)  </a:t>
            </a:r>
          </a:p>
        </p:txBody>
      </p:sp>
    </p:spTree>
    <p:extLst>
      <p:ext uri="{BB962C8B-B14F-4D97-AF65-F5344CB8AC3E}">
        <p14:creationId xmlns:p14="http://schemas.microsoft.com/office/powerpoint/2010/main" val="1715131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5362CBF-0495-14AD-B051-7388701BBD71}"/>
              </a:ext>
            </a:extLst>
          </p:cNvPr>
          <p:cNvSpPr>
            <a:spLocks noGrp="1"/>
          </p:cNvSpPr>
          <p:nvPr>
            <p:ph type="title"/>
          </p:nvPr>
        </p:nvSpPr>
        <p:spPr>
          <a:xfrm>
            <a:off x="1200943" y="195943"/>
            <a:ext cx="10396902" cy="792261"/>
          </a:xfrm>
        </p:spPr>
        <p:txBody>
          <a:bodyPr>
            <a:normAutofit/>
          </a:bodyPr>
          <a:lstStyle/>
          <a:p>
            <a:pPr algn="r"/>
            <a:r>
              <a:rPr lang="ar-LY" dirty="0">
                <a:effectLst>
                  <a:outerShdw blurRad="38100" dist="38100" dir="2700000" algn="tl">
                    <a:srgbClr val="000000">
                      <a:alpha val="43137"/>
                    </a:srgbClr>
                  </a:outerShdw>
                </a:effectLst>
              </a:rPr>
              <a:t>1- العناية  بالحليب :</a:t>
            </a:r>
          </a:p>
        </p:txBody>
      </p:sp>
      <p:pic>
        <p:nvPicPr>
          <p:cNvPr id="7" name="عنصر نائب للمحتوى 6">
            <a:extLst>
              <a:ext uri="{FF2B5EF4-FFF2-40B4-BE49-F238E27FC236}">
                <a16:creationId xmlns:a16="http://schemas.microsoft.com/office/drawing/2014/main" id="{70DC0CB7-5EE0-A0B9-2121-AC4AED0DE569}"/>
              </a:ext>
            </a:extLst>
          </p:cNvPr>
          <p:cNvPicPr>
            <a:picLocks noGrp="1" noChangeAspect="1"/>
          </p:cNvPicPr>
          <p:nvPr>
            <p:ph sz="quarter" idx="4294967295"/>
          </p:nvPr>
        </p:nvPicPr>
        <p:blipFill>
          <a:blip r:embed="rId2"/>
          <a:stretch>
            <a:fillRect/>
          </a:stretch>
        </p:blipFill>
        <p:spPr>
          <a:xfrm>
            <a:off x="413821" y="988204"/>
            <a:ext cx="3073400" cy="3679825"/>
          </a:xfrm>
          <a:prstGeom prst="rect">
            <a:avLst/>
          </a:prstGeom>
          <a:ln>
            <a:noFill/>
          </a:ln>
          <a:effectLst>
            <a:softEdge rad="112500"/>
          </a:effectLst>
        </p:spPr>
      </p:pic>
      <p:sp>
        <p:nvSpPr>
          <p:cNvPr id="12" name="مربع نص 11">
            <a:extLst>
              <a:ext uri="{FF2B5EF4-FFF2-40B4-BE49-F238E27FC236}">
                <a16:creationId xmlns:a16="http://schemas.microsoft.com/office/drawing/2014/main" id="{AA4D09A2-699B-D2BD-6435-A10386A9FAFB}"/>
              </a:ext>
            </a:extLst>
          </p:cNvPr>
          <p:cNvSpPr txBox="1"/>
          <p:nvPr/>
        </p:nvSpPr>
        <p:spPr>
          <a:xfrm>
            <a:off x="3478974" y="1087291"/>
            <a:ext cx="8118872" cy="3785652"/>
          </a:xfrm>
          <a:prstGeom prst="rect">
            <a:avLst/>
          </a:prstGeom>
          <a:noFill/>
        </p:spPr>
        <p:txBody>
          <a:bodyPr wrap="square">
            <a:spAutoFit/>
          </a:bodyPr>
          <a:lstStyle/>
          <a:p>
            <a:pPr algn="r"/>
            <a:r>
              <a:rPr lang="ar-LY" sz="2400" dirty="0">
                <a:effectLst>
                  <a:outerShdw blurRad="38100" dist="38100" dir="2700000" algn="tl">
                    <a:srgbClr val="000000">
                      <a:alpha val="43137"/>
                    </a:srgbClr>
                  </a:outerShdw>
                </a:effectLst>
              </a:rPr>
              <a:t>يعتبر الحليب غذاء مهما جدا للإنسان، و كذلك مشتقات الحليب مثل الجبن و غيره، فتعتبر منتجاته أحد دعائم الأساسية للأنظمة الغذائية المتبعة، فالأبقار هي أكبر مصدر للحليب للاستهلاك الآدمي للعالم، و يليه الماعز و الأغنام و بعدها الأبل، حيث يدور هذا البحث حول (حليب الأبقار) فيتم فيه تحديد نوعية الحليب وفق معايير محددة سلفا مثل عدد البكتيريا و عدد الخلايا غير المسببة للأمراض ، ووجود شوائب و نسبة الدهون و الروتين و غيرها، و يعتبر الحليب مادة حساسة جدا، حيث تتدهور جودتها بسهولة إذا لم يتم الاعتناء بها بشكل صحيح .</a:t>
            </a:r>
          </a:p>
          <a:p>
            <a:pPr algn="r"/>
            <a:r>
              <a:rPr lang="ar-LY" sz="2400" dirty="0">
                <a:effectLst>
                  <a:outerShdw blurRad="38100" dist="38100" dir="2700000" algn="tl">
                    <a:srgbClr val="000000">
                      <a:alpha val="43137"/>
                    </a:srgbClr>
                  </a:outerShdw>
                </a:effectLst>
              </a:rPr>
              <a:t>فتهدف العناية بالحليب إلى إبقائه نظيفا، و صحيا، خاليا من الجراثيم.</a:t>
            </a:r>
          </a:p>
          <a:p>
            <a:pPr algn="r"/>
            <a:r>
              <a:rPr lang="ar-LY" sz="2400" dirty="0">
                <a:effectLst>
                  <a:outerShdw blurRad="38100" dist="38100" dir="2700000" algn="tl">
                    <a:srgbClr val="000000">
                      <a:alpha val="43137"/>
                    </a:srgbClr>
                  </a:outerShdw>
                </a:effectLst>
              </a:rPr>
              <a:t>فإن المربي للبقرة الحلوب هو المسؤول الأول عن إنتاج الحليب بشكل سليم، حتى تسليمه إلى الحلاب.</a:t>
            </a:r>
          </a:p>
        </p:txBody>
      </p:sp>
    </p:spTree>
    <p:extLst>
      <p:ext uri="{BB962C8B-B14F-4D97-AF65-F5344CB8AC3E}">
        <p14:creationId xmlns:p14="http://schemas.microsoft.com/office/powerpoint/2010/main" val="800586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9E25576-77F0-8229-5E94-47557B886452}"/>
              </a:ext>
            </a:extLst>
          </p:cNvPr>
          <p:cNvSpPr>
            <a:spLocks noGrp="1"/>
          </p:cNvSpPr>
          <p:nvPr>
            <p:ph type="title"/>
          </p:nvPr>
        </p:nvSpPr>
        <p:spPr>
          <a:xfrm>
            <a:off x="1068573" y="260497"/>
            <a:ext cx="10396902" cy="792261"/>
          </a:xfrm>
        </p:spPr>
        <p:txBody>
          <a:bodyPr>
            <a:normAutofit/>
          </a:bodyPr>
          <a:lstStyle/>
          <a:p>
            <a:pPr algn="r"/>
            <a:r>
              <a:rPr lang="ar-SA" sz="4400" dirty="0">
                <a:effectLst>
                  <a:outerShdw blurRad="38100" dist="38100" dir="2700000" algn="tl">
                    <a:srgbClr val="000000">
                      <a:alpha val="43137"/>
                    </a:srgbClr>
                  </a:outerShdw>
                </a:effectLst>
              </a:rPr>
              <a:t>أماكن تلوث الحليب و الأسباب المؤدية إليه:</a:t>
            </a:r>
            <a:endParaRPr lang="ar-LY" sz="4400" dirty="0">
              <a:effectLst>
                <a:outerShdw blurRad="38100" dist="38100" dir="2700000" algn="tl">
                  <a:srgbClr val="000000">
                    <a:alpha val="43137"/>
                  </a:srgbClr>
                </a:outerShdw>
              </a:effectLst>
            </a:endParaRPr>
          </a:p>
        </p:txBody>
      </p:sp>
      <p:sp>
        <p:nvSpPr>
          <p:cNvPr id="3" name="عنصر نائب للنص 2">
            <a:extLst>
              <a:ext uri="{FF2B5EF4-FFF2-40B4-BE49-F238E27FC236}">
                <a16:creationId xmlns:a16="http://schemas.microsoft.com/office/drawing/2014/main" id="{DAC1AC6D-D3F3-A98E-2214-BC4FEAC74A83}"/>
              </a:ext>
            </a:extLst>
          </p:cNvPr>
          <p:cNvSpPr>
            <a:spLocks noGrp="1"/>
          </p:cNvSpPr>
          <p:nvPr>
            <p:ph type="body" sz="half" idx="2"/>
          </p:nvPr>
        </p:nvSpPr>
        <p:spPr>
          <a:xfrm>
            <a:off x="0" y="1052758"/>
            <a:ext cx="11676185" cy="4532116"/>
          </a:xfrm>
        </p:spPr>
        <p:txBody>
          <a:bodyPr>
            <a:normAutofit/>
          </a:bodyPr>
          <a:lstStyle/>
          <a:p>
            <a:pPr algn="r"/>
            <a:r>
              <a:rPr lang="ar-SA" sz="2200" dirty="0">
                <a:effectLst>
                  <a:outerShdw blurRad="38100" dist="38100" dir="2700000" algn="tl">
                    <a:srgbClr val="000000">
                      <a:alpha val="43137"/>
                    </a:srgbClr>
                  </a:outerShdw>
                </a:effectLst>
              </a:rPr>
              <a:t>1- ضرع البقر: تعتبر التهابات الضرع بمختلف أنواعها من أهم الأسباب التي تؤدي إلى تلوث الحليب، لأنه في هذه الحالة تزداد نسبة الجراثيم و الخلايا المسببة للأمراض، فتؤدي إلى التلوث الجرثومي للحليب، بالإضافة إلى تغيير تركيبة الحليب في العديد من الحالات.  </a:t>
            </a:r>
          </a:p>
          <a:p>
            <a:pPr algn="r"/>
            <a:endParaRPr lang="ar-SA" sz="2000" dirty="0"/>
          </a:p>
          <a:p>
            <a:r>
              <a:rPr lang="ar-SA" sz="2200" dirty="0">
                <a:effectLst>
                  <a:outerShdw blurRad="38100" dist="38100" dir="2700000" algn="tl">
                    <a:srgbClr val="000000">
                      <a:alpha val="43137"/>
                    </a:srgbClr>
                  </a:outerShdw>
                </a:effectLst>
              </a:rPr>
              <a:t>دخول </a:t>
            </a:r>
            <a:r>
              <a:rPr lang="ar-SA" sz="2200">
                <a:effectLst>
                  <a:outerShdw blurRad="38100" dist="38100" dir="2700000" algn="tl">
                    <a:srgbClr val="000000">
                      <a:alpha val="43137"/>
                    </a:srgbClr>
                  </a:outerShdw>
                </a:effectLst>
              </a:rPr>
              <a:t>الجراثيم </a:t>
            </a:r>
            <a:r>
              <a:rPr lang="ar-SA" sz="2200"/>
              <a:t>                               الت</a:t>
            </a:r>
            <a:r>
              <a:rPr lang="ar-SA" sz="2200">
                <a:effectLst>
                  <a:outerShdw blurRad="38100" dist="38100" dir="2700000" algn="tl">
                    <a:srgbClr val="000000">
                      <a:alpha val="43137"/>
                    </a:srgbClr>
                  </a:outerShdw>
                </a:effectLst>
              </a:rPr>
              <a:t>هاب               الضرع                                                   </a:t>
            </a:r>
            <a:r>
              <a:rPr lang="ar-SA" sz="2200" dirty="0">
                <a:effectLst>
                  <a:outerShdw blurRad="38100" dist="38100" dir="2700000" algn="tl">
                    <a:srgbClr val="000000">
                      <a:alpha val="43137"/>
                    </a:srgbClr>
                  </a:outerShdw>
                </a:effectLst>
              </a:rPr>
              <a:t>حليب ملوث </a:t>
            </a:r>
          </a:p>
          <a:p>
            <a:pPr algn="r"/>
            <a:endParaRPr lang="ar-SA" sz="2200" dirty="0">
              <a:effectLst>
                <a:outerShdw blurRad="38100" dist="38100" dir="2700000" algn="tl">
                  <a:srgbClr val="000000">
                    <a:alpha val="43137"/>
                  </a:srgbClr>
                </a:outerShdw>
              </a:effectLst>
            </a:endParaRPr>
          </a:p>
          <a:p>
            <a:pPr algn="r"/>
            <a:r>
              <a:rPr lang="ar-SA" sz="2200" dirty="0">
                <a:effectLst>
                  <a:outerShdw blurRad="38100" dist="38100" dir="2700000" algn="tl">
                    <a:srgbClr val="000000">
                      <a:alpha val="43137"/>
                    </a:srgbClr>
                  </a:outerShdw>
                </a:effectLst>
              </a:rPr>
              <a:t>2 - الحلاب الكهربائي: تعتبر آلة الحلب من المصادر الرئيسية التي تؤدي إلى تلوث الحليب و تدهور جودته، حيث يحدث التلوث خلال عدة مراحل من فترة الحلب.</a:t>
            </a:r>
          </a:p>
          <a:p>
            <a:pPr algn="r"/>
            <a:endParaRPr lang="ar-SA" sz="2200" dirty="0">
              <a:effectLst>
                <a:outerShdw blurRad="38100" dist="38100" dir="2700000" algn="tl">
                  <a:srgbClr val="000000">
                    <a:alpha val="43137"/>
                  </a:srgbClr>
                </a:outerShdw>
              </a:effectLst>
            </a:endParaRPr>
          </a:p>
        </p:txBody>
      </p:sp>
      <p:sp>
        <p:nvSpPr>
          <p:cNvPr id="4" name="سهم: لليسار 3">
            <a:extLst>
              <a:ext uri="{FF2B5EF4-FFF2-40B4-BE49-F238E27FC236}">
                <a16:creationId xmlns:a16="http://schemas.microsoft.com/office/drawing/2014/main" id="{86E148A7-8377-76BA-B3AB-74A02BAB9781}"/>
              </a:ext>
            </a:extLst>
          </p:cNvPr>
          <p:cNvSpPr/>
          <p:nvPr/>
        </p:nvSpPr>
        <p:spPr>
          <a:xfrm>
            <a:off x="6665495" y="2947384"/>
            <a:ext cx="2699105" cy="607174"/>
          </a:xfrm>
          <a:prstGeom prst="leftArrow">
            <a:avLst/>
          </a:prstGeom>
          <a:ln/>
        </p:spPr>
        <p:style>
          <a:lnRef idx="1">
            <a:schemeClr val="accent1"/>
          </a:lnRef>
          <a:fillRef idx="3">
            <a:schemeClr val="accent1"/>
          </a:fillRef>
          <a:effectRef idx="2">
            <a:schemeClr val="accent1"/>
          </a:effectRef>
          <a:fontRef idx="minor">
            <a:schemeClr val="lt1"/>
          </a:fontRef>
        </p:style>
        <p:txBody>
          <a:bodyPr rtlCol="1" anchor="ctr"/>
          <a:lstStyle/>
          <a:p>
            <a:pPr algn="ctr"/>
            <a:r>
              <a:rPr lang="ar-SA" sz="2000" dirty="0">
                <a:ln w="0"/>
                <a:solidFill>
                  <a:schemeClr val="bg1">
                    <a:lumMod val="95000"/>
                  </a:schemeClr>
                </a:solidFill>
                <a:effectLst>
                  <a:outerShdw blurRad="38100" dist="19050" dir="2700000" algn="tl" rotWithShape="0">
                    <a:schemeClr val="dk1">
                      <a:alpha val="40000"/>
                    </a:schemeClr>
                  </a:outerShdw>
                </a:effectLst>
              </a:rPr>
              <a:t>إلى الضرع</a:t>
            </a:r>
            <a:endParaRPr lang="ar-LY" sz="2000" dirty="0">
              <a:ln w="0"/>
              <a:solidFill>
                <a:schemeClr val="bg1">
                  <a:lumMod val="95000"/>
                </a:schemeClr>
              </a:solidFill>
              <a:effectLst>
                <a:outerShdw blurRad="38100" dist="19050" dir="2700000" algn="tl" rotWithShape="0">
                  <a:schemeClr val="dk1">
                    <a:alpha val="40000"/>
                  </a:schemeClr>
                </a:outerShdw>
              </a:effectLst>
            </a:endParaRPr>
          </a:p>
        </p:txBody>
      </p:sp>
      <p:sp>
        <p:nvSpPr>
          <p:cNvPr id="5" name="سهم: لليسار 4">
            <a:extLst>
              <a:ext uri="{FF2B5EF4-FFF2-40B4-BE49-F238E27FC236}">
                <a16:creationId xmlns:a16="http://schemas.microsoft.com/office/drawing/2014/main" id="{016F8D79-A062-A596-D4D9-33749749BB2C}"/>
              </a:ext>
            </a:extLst>
          </p:cNvPr>
          <p:cNvSpPr/>
          <p:nvPr/>
        </p:nvSpPr>
        <p:spPr>
          <a:xfrm>
            <a:off x="2109979" y="2864082"/>
            <a:ext cx="2855896" cy="773777"/>
          </a:xfrm>
          <a:prstGeom prst="leftArrow">
            <a:avLst/>
          </a:prstGeom>
        </p:spPr>
        <p:style>
          <a:lnRef idx="1">
            <a:schemeClr val="accent1"/>
          </a:lnRef>
          <a:fillRef idx="3">
            <a:schemeClr val="accent1"/>
          </a:fillRef>
          <a:effectRef idx="2">
            <a:schemeClr val="accent1"/>
          </a:effectRef>
          <a:fontRef idx="minor">
            <a:schemeClr val="lt1"/>
          </a:fontRef>
        </p:style>
        <p:txBody>
          <a:bodyPr rtlCol="1" anchor="ctr"/>
          <a:lstStyle/>
          <a:p>
            <a:pPr algn="ctr"/>
            <a:r>
              <a:rPr lang="ar-SA" sz="2000" dirty="0"/>
              <a:t>انتقال الجراثيم إلى الحليب </a:t>
            </a:r>
            <a:endParaRPr lang="ar-LY" sz="2000" dirty="0"/>
          </a:p>
        </p:txBody>
      </p:sp>
    </p:spTree>
    <p:extLst>
      <p:ext uri="{BB962C8B-B14F-4D97-AF65-F5344CB8AC3E}">
        <p14:creationId xmlns:p14="http://schemas.microsoft.com/office/powerpoint/2010/main" val="3711235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نص 4">
            <a:extLst>
              <a:ext uri="{FF2B5EF4-FFF2-40B4-BE49-F238E27FC236}">
                <a16:creationId xmlns:a16="http://schemas.microsoft.com/office/drawing/2014/main" id="{6713A353-26C1-F7ED-0E49-0F8FD3FBDDCE}"/>
              </a:ext>
            </a:extLst>
          </p:cNvPr>
          <p:cNvSpPr>
            <a:spLocks noGrp="1"/>
          </p:cNvSpPr>
          <p:nvPr>
            <p:ph type="body" sz="half" idx="2"/>
          </p:nvPr>
        </p:nvSpPr>
        <p:spPr>
          <a:xfrm>
            <a:off x="180474" y="234380"/>
            <a:ext cx="11390094" cy="4019568"/>
          </a:xfrm>
        </p:spPr>
        <p:txBody>
          <a:bodyPr/>
          <a:lstStyle/>
          <a:p>
            <a:pPr marL="285750" indent="-285750" algn="r">
              <a:buFontTx/>
              <a:buChar char="-"/>
            </a:pPr>
            <a:r>
              <a:rPr lang="ar-SA" sz="2200" dirty="0">
                <a:effectLst>
                  <a:outerShdw blurRad="38100" dist="38100" dir="2700000" algn="tl">
                    <a:srgbClr val="000000">
                      <a:alpha val="43137"/>
                    </a:srgbClr>
                  </a:outerShdw>
                </a:effectLst>
              </a:rPr>
              <a:t>أكواب الحلابة: أكواب الحلابة الغير نظيفة و المشققة تؤدب إلى نمو الجراثيم و تكاثرها.</a:t>
            </a:r>
          </a:p>
          <a:p>
            <a:pPr marL="285750" indent="-285750" algn="r">
              <a:buFontTx/>
              <a:buChar char="-"/>
            </a:pPr>
            <a:r>
              <a:rPr lang="ar-SA" sz="2200" dirty="0">
                <a:effectLst>
                  <a:outerShdw blurRad="38100" dist="38100" dir="2700000" algn="tl">
                    <a:srgbClr val="000000">
                      <a:alpha val="43137"/>
                    </a:srgbClr>
                  </a:outerShdw>
                </a:effectLst>
              </a:rPr>
              <a:t> مجمع الحليب و أنابيب الحلب: تمر ممن خلالها كامل كمية الحليب، و تؤدي إلى تلوث كمية الحليب المنتجة في غياب التنظيف المناسب و وجود بقايا الحليب من الحلب السابق.</a:t>
            </a:r>
          </a:p>
          <a:p>
            <a:pPr marL="285750" indent="-285750" algn="r">
              <a:buFontTx/>
              <a:buChar char="-"/>
            </a:pPr>
            <a:r>
              <a:rPr lang="ar-SA" sz="2200" dirty="0">
                <a:effectLst>
                  <a:outerShdw blurRad="38100" dist="38100" dir="2700000" algn="tl">
                    <a:srgbClr val="000000">
                      <a:alpha val="43137"/>
                    </a:srgbClr>
                  </a:outerShdw>
                </a:effectLst>
              </a:rPr>
              <a:t> سطل الحلب : أي رواسب حليب أو أوساخ موجودة في سطل الحليب تؤدي إلى تلوث الحليب من الحليب السابق.</a:t>
            </a:r>
          </a:p>
          <a:p>
            <a:pPr algn="r"/>
            <a:endParaRPr lang="ar-SA" dirty="0"/>
          </a:p>
        </p:txBody>
      </p:sp>
      <p:pic>
        <p:nvPicPr>
          <p:cNvPr id="7" name="صورة 6">
            <a:extLst>
              <a:ext uri="{FF2B5EF4-FFF2-40B4-BE49-F238E27FC236}">
                <a16:creationId xmlns:a16="http://schemas.microsoft.com/office/drawing/2014/main" id="{D548D8F9-137D-B89E-1A9C-6E536CC10947}"/>
              </a:ext>
            </a:extLst>
          </p:cNvPr>
          <p:cNvPicPr>
            <a:picLocks noChangeAspect="1"/>
          </p:cNvPicPr>
          <p:nvPr/>
        </p:nvPicPr>
        <p:blipFill>
          <a:blip r:embed="rId2"/>
          <a:stretch>
            <a:fillRect/>
          </a:stretch>
        </p:blipFill>
        <p:spPr>
          <a:xfrm>
            <a:off x="2288070" y="3618380"/>
            <a:ext cx="7174902" cy="22831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79817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a:extLst>
              <a:ext uri="{FF2B5EF4-FFF2-40B4-BE49-F238E27FC236}">
                <a16:creationId xmlns:a16="http://schemas.microsoft.com/office/drawing/2014/main" id="{6CA76827-2116-617E-962B-E090C93A0662}"/>
              </a:ext>
            </a:extLst>
          </p:cNvPr>
          <p:cNvSpPr>
            <a:spLocks noGrp="1"/>
          </p:cNvSpPr>
          <p:nvPr>
            <p:ph type="body" sz="half" idx="2"/>
          </p:nvPr>
        </p:nvSpPr>
        <p:spPr>
          <a:xfrm>
            <a:off x="521451" y="148335"/>
            <a:ext cx="10394729" cy="1502349"/>
          </a:xfrm>
        </p:spPr>
        <p:txBody>
          <a:bodyPr/>
          <a:lstStyle/>
          <a:p>
            <a:pPr algn="r"/>
            <a:r>
              <a:rPr lang="ar-SA" sz="2200" dirty="0">
                <a:effectLst>
                  <a:outerShdw blurRad="38100" dist="38100" dir="2700000" algn="tl">
                    <a:srgbClr val="000000">
                      <a:alpha val="43137"/>
                    </a:srgbClr>
                  </a:outerShdw>
                </a:effectLst>
              </a:rPr>
              <a:t>3- جمع و تخزين الحليب : إن لأوعية جمع الحليب و طريقة حفظها و مكان تخزينها الدور الأساسي على محافظة الحليب و خلوه من الجراثيم.</a:t>
            </a:r>
          </a:p>
          <a:p>
            <a:pPr algn="r"/>
            <a:endParaRPr lang="ar-SA" dirty="0"/>
          </a:p>
          <a:p>
            <a:pPr algn="r"/>
            <a:endParaRPr lang="ar-SA" dirty="0"/>
          </a:p>
        </p:txBody>
      </p:sp>
      <p:sp>
        <p:nvSpPr>
          <p:cNvPr id="4" name="سهم: لليسار 3">
            <a:extLst>
              <a:ext uri="{FF2B5EF4-FFF2-40B4-BE49-F238E27FC236}">
                <a16:creationId xmlns:a16="http://schemas.microsoft.com/office/drawing/2014/main" id="{8EB9D9A6-0177-8C74-210B-9371674EA269}"/>
              </a:ext>
            </a:extLst>
          </p:cNvPr>
          <p:cNvSpPr/>
          <p:nvPr/>
        </p:nvSpPr>
        <p:spPr>
          <a:xfrm>
            <a:off x="7995879" y="1049931"/>
            <a:ext cx="2916187" cy="89065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a:effectLst>
                  <a:outerShdw blurRad="38100" dist="38100" dir="2700000" algn="tl">
                    <a:srgbClr val="000000">
                      <a:alpha val="43137"/>
                    </a:srgbClr>
                  </a:outerShdw>
                </a:effectLst>
              </a:rPr>
              <a:t>برميل الحليب </a:t>
            </a:r>
            <a:endParaRPr lang="ar-LY" sz="2800" dirty="0">
              <a:effectLst>
                <a:outerShdw blurRad="38100" dist="38100" dir="2700000" algn="tl">
                  <a:srgbClr val="000000">
                    <a:alpha val="43137"/>
                  </a:srgbClr>
                </a:outerShdw>
              </a:effectLst>
            </a:endParaRPr>
          </a:p>
        </p:txBody>
      </p:sp>
      <p:sp>
        <p:nvSpPr>
          <p:cNvPr id="8" name="مخطط انسيابي: معالجة 7">
            <a:extLst>
              <a:ext uri="{FF2B5EF4-FFF2-40B4-BE49-F238E27FC236}">
                <a16:creationId xmlns:a16="http://schemas.microsoft.com/office/drawing/2014/main" id="{6F9C2062-636B-09F3-02A2-794DC0E0E100}"/>
              </a:ext>
            </a:extLst>
          </p:cNvPr>
          <p:cNvSpPr/>
          <p:nvPr/>
        </p:nvSpPr>
        <p:spPr>
          <a:xfrm>
            <a:off x="4756210" y="1792759"/>
            <a:ext cx="2716030" cy="2276370"/>
          </a:xfrm>
          <a:prstGeom prst="flowChartProcess">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a:solidFill>
                  <a:schemeClr val="tx1"/>
                </a:solidFill>
                <a:effectLst>
                  <a:outerShdw blurRad="38100" dist="38100" dir="2700000" algn="tl">
                    <a:srgbClr val="000000">
                      <a:alpha val="43137"/>
                    </a:srgbClr>
                  </a:outerShdw>
                </a:effectLst>
              </a:rPr>
              <a:t>عوامل مسببة </a:t>
            </a:r>
            <a:endParaRPr lang="ar-LY" sz="3600" dirty="0">
              <a:solidFill>
                <a:schemeClr val="tx1"/>
              </a:solidFill>
              <a:effectLst>
                <a:outerShdw blurRad="38100" dist="38100" dir="2700000" algn="tl">
                  <a:srgbClr val="000000">
                    <a:alpha val="43137"/>
                  </a:srgbClr>
                </a:outerShdw>
              </a:effectLst>
            </a:endParaRPr>
          </a:p>
        </p:txBody>
      </p:sp>
      <p:sp>
        <p:nvSpPr>
          <p:cNvPr id="9" name="سهم: لليسار 8">
            <a:extLst>
              <a:ext uri="{FF2B5EF4-FFF2-40B4-BE49-F238E27FC236}">
                <a16:creationId xmlns:a16="http://schemas.microsoft.com/office/drawing/2014/main" id="{086E84B0-0E4D-9894-A2D8-C61D91DEDC11}"/>
              </a:ext>
            </a:extLst>
          </p:cNvPr>
          <p:cNvSpPr/>
          <p:nvPr/>
        </p:nvSpPr>
        <p:spPr>
          <a:xfrm>
            <a:off x="7957779" y="2466474"/>
            <a:ext cx="2916187" cy="96252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dirty="0">
                <a:effectLst>
                  <a:outerShdw blurRad="38100" dist="38100" dir="2700000" algn="tl">
                    <a:srgbClr val="000000">
                      <a:alpha val="43137"/>
                    </a:srgbClr>
                  </a:outerShdw>
                </a:effectLst>
              </a:rPr>
              <a:t>أمكنة التخزين</a:t>
            </a:r>
            <a:endParaRPr lang="ar-LY" sz="3200" dirty="0">
              <a:effectLst>
                <a:outerShdw blurRad="38100" dist="38100" dir="2700000" algn="tl">
                  <a:srgbClr val="000000">
                    <a:alpha val="43137"/>
                  </a:srgbClr>
                </a:outerShdw>
              </a:effectLst>
            </a:endParaRPr>
          </a:p>
        </p:txBody>
      </p:sp>
      <p:sp>
        <p:nvSpPr>
          <p:cNvPr id="10" name="سهم: لليسار 9">
            <a:extLst>
              <a:ext uri="{FF2B5EF4-FFF2-40B4-BE49-F238E27FC236}">
                <a16:creationId xmlns:a16="http://schemas.microsoft.com/office/drawing/2014/main" id="{DF312084-FB69-B38B-3CC8-9FBB9CA438D1}"/>
              </a:ext>
            </a:extLst>
          </p:cNvPr>
          <p:cNvSpPr/>
          <p:nvPr/>
        </p:nvSpPr>
        <p:spPr>
          <a:xfrm>
            <a:off x="7995879" y="4069129"/>
            <a:ext cx="2916187" cy="96252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dirty="0">
                <a:effectLst>
                  <a:outerShdw blurRad="38100" dist="38100" dir="2700000" algn="tl">
                    <a:srgbClr val="000000">
                      <a:alpha val="43137"/>
                    </a:srgbClr>
                  </a:outerShdw>
                </a:effectLst>
              </a:rPr>
              <a:t>طريقة التخزين </a:t>
            </a:r>
            <a:endParaRPr lang="ar-LY" sz="3200" dirty="0">
              <a:effectLst>
                <a:outerShdw blurRad="38100" dist="38100" dir="2700000" algn="tl">
                  <a:srgbClr val="000000">
                    <a:alpha val="43137"/>
                  </a:srgbClr>
                </a:outerShdw>
              </a:effectLst>
            </a:endParaRPr>
          </a:p>
        </p:txBody>
      </p:sp>
      <p:sp>
        <p:nvSpPr>
          <p:cNvPr id="11" name="سهم: لليسار 10">
            <a:extLst>
              <a:ext uri="{FF2B5EF4-FFF2-40B4-BE49-F238E27FC236}">
                <a16:creationId xmlns:a16="http://schemas.microsoft.com/office/drawing/2014/main" id="{20F32A8C-9618-AC7E-9E07-638F77FF7951}"/>
              </a:ext>
            </a:extLst>
          </p:cNvPr>
          <p:cNvSpPr/>
          <p:nvPr/>
        </p:nvSpPr>
        <p:spPr>
          <a:xfrm>
            <a:off x="931325" y="2466474"/>
            <a:ext cx="3301246" cy="96726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a:effectLst>
                  <a:outerShdw blurRad="38100" dist="38100" dir="2700000" algn="tl">
                    <a:srgbClr val="000000">
                      <a:alpha val="43137"/>
                    </a:srgbClr>
                  </a:outerShdw>
                </a:effectLst>
              </a:rPr>
              <a:t>تلوث الحليب </a:t>
            </a:r>
            <a:endParaRPr lang="ar-LY"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04081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a:extLst>
              <a:ext uri="{FF2B5EF4-FFF2-40B4-BE49-F238E27FC236}">
                <a16:creationId xmlns:a16="http://schemas.microsoft.com/office/drawing/2014/main" id="{31C037A2-7C0A-A682-CCF0-76CA62C8CD09}"/>
              </a:ext>
            </a:extLst>
          </p:cNvPr>
          <p:cNvSpPr>
            <a:spLocks noGrp="1"/>
          </p:cNvSpPr>
          <p:nvPr>
            <p:ph type="body" sz="half" idx="2"/>
          </p:nvPr>
        </p:nvSpPr>
        <p:spPr>
          <a:xfrm>
            <a:off x="0" y="902369"/>
            <a:ext cx="11658601" cy="4860758"/>
          </a:xfrm>
        </p:spPr>
        <p:txBody>
          <a:bodyPr>
            <a:normAutofit fontScale="25000" lnSpcReduction="20000"/>
          </a:bodyPr>
          <a:lstStyle/>
          <a:p>
            <a:pPr algn="just"/>
            <a:r>
              <a:rPr lang="ar-SA" sz="6400" dirty="0">
                <a:effectLst>
                  <a:outerShdw blurRad="38100" dist="38100" dir="2700000" algn="tl">
                    <a:srgbClr val="000000">
                      <a:alpha val="43137"/>
                    </a:srgbClr>
                  </a:outerShdw>
                </a:effectLst>
              </a:rPr>
              <a:t>1- يجب أن تكون براميل تجميع الحليب من الستانلس ستيل ( الفولاذ ) بدلا من البلاستيك العادي غير القابل للتعقيم.</a:t>
            </a:r>
          </a:p>
          <a:p>
            <a:pPr algn="just"/>
            <a:r>
              <a:rPr lang="ar-SA" sz="6400" dirty="0">
                <a:effectLst>
                  <a:outerShdw blurRad="38100" dist="38100" dir="2700000" algn="tl">
                    <a:srgbClr val="000000">
                      <a:alpha val="43137"/>
                    </a:srgbClr>
                  </a:outerShdw>
                </a:effectLst>
              </a:rPr>
              <a:t>2 - يجب أن تكون البراميل نظيفة من الخارج ومن الداخل. </a:t>
            </a:r>
          </a:p>
          <a:p>
            <a:pPr algn="just"/>
            <a:r>
              <a:rPr lang="ar-SA" sz="6400" dirty="0">
                <a:effectLst>
                  <a:outerShdw blurRad="38100" dist="38100" dir="2700000" algn="tl">
                    <a:srgbClr val="000000">
                      <a:alpha val="43137"/>
                    </a:srgbClr>
                  </a:outerShdw>
                </a:effectLst>
              </a:rPr>
              <a:t>3 -  يجب أن توضع في أمكنة نظيفة ذات تهوية جيدة. </a:t>
            </a:r>
          </a:p>
          <a:p>
            <a:pPr algn="just"/>
            <a:r>
              <a:rPr lang="ar-SA" sz="6400" dirty="0">
                <a:effectLst>
                  <a:outerShdw blurRad="38100" dist="38100" dir="2700000" algn="tl">
                    <a:srgbClr val="000000">
                      <a:alpha val="43137"/>
                    </a:srgbClr>
                  </a:outerShdw>
                </a:effectLst>
              </a:rPr>
              <a:t>4 - يجب وضع مصفاة خاصة عند تفريغ الحليب ويجب تنظيفها بعد كل استعمال.</a:t>
            </a:r>
          </a:p>
          <a:p>
            <a:pPr algn="just"/>
            <a:r>
              <a:rPr lang="ar-SA" sz="6400" dirty="0">
                <a:effectLst>
                  <a:outerShdw blurRad="38100" dist="38100" dir="2700000" algn="tl">
                    <a:srgbClr val="000000">
                      <a:alpha val="43137"/>
                    </a:srgbClr>
                  </a:outerShdw>
                </a:effectLst>
              </a:rPr>
              <a:t>5 - القيام بحلب الأبقار المصابة بالتهاب الضرع في نهاية عملية الحلب وعدم خلط حليب هذه الأبقار</a:t>
            </a:r>
          </a:p>
          <a:p>
            <a:pPr algn="just"/>
            <a:r>
              <a:rPr lang="ar-SA" sz="6400" dirty="0">
                <a:effectLst>
                  <a:outerShdw blurRad="38100" dist="38100" dir="2700000" algn="tl">
                    <a:srgbClr val="000000">
                      <a:alpha val="43137"/>
                    </a:srgbClr>
                  </a:outerShdw>
                </a:effectLst>
              </a:rPr>
              <a:t> مع باقي الحليب.</a:t>
            </a:r>
          </a:p>
          <a:p>
            <a:pPr algn="just"/>
            <a:r>
              <a:rPr lang="ar-SA" sz="6400" dirty="0">
                <a:effectLst>
                  <a:outerShdw blurRad="38100" dist="38100" dir="2700000" algn="tl">
                    <a:srgbClr val="000000">
                      <a:alpha val="43137"/>
                    </a:srgbClr>
                  </a:outerShdw>
                </a:effectLst>
              </a:rPr>
              <a:t>6 – فصل حليب البقار التي تخضع لعالج بالمضادات الحيوية وغيرها من الأدوية التي تترك رواسب</a:t>
            </a:r>
          </a:p>
          <a:p>
            <a:pPr algn="just"/>
            <a:r>
              <a:rPr lang="ar-SA" sz="6400" dirty="0">
                <a:effectLst>
                  <a:outerShdw blurRad="38100" dist="38100" dir="2700000" algn="tl">
                    <a:srgbClr val="000000">
                      <a:alpha val="43137"/>
                    </a:srgbClr>
                  </a:outerShdw>
                </a:effectLst>
              </a:rPr>
              <a:t> في الحليب عن باقي الحليب.</a:t>
            </a:r>
          </a:p>
          <a:p>
            <a:pPr algn="just"/>
            <a:r>
              <a:rPr lang="ar-SA" sz="6400" dirty="0">
                <a:effectLst>
                  <a:outerShdw blurRad="38100" dist="38100" dir="2700000" algn="tl">
                    <a:srgbClr val="000000">
                      <a:alpha val="43137"/>
                    </a:srgbClr>
                  </a:outerShdw>
                </a:effectLst>
              </a:rPr>
              <a:t>7 - وضع البراميل في خزان ماء بارد من أجل تبريدها وتفادي مشكلة الحموضة وخاصة في الصيف </a:t>
            </a:r>
          </a:p>
          <a:p>
            <a:pPr algn="just"/>
            <a:r>
              <a:rPr lang="ar-SA" sz="6400" dirty="0">
                <a:effectLst>
                  <a:outerShdw blurRad="38100" dist="38100" dir="2700000" algn="tl">
                    <a:srgbClr val="000000">
                      <a:alpha val="43137"/>
                    </a:srgbClr>
                  </a:outerShdw>
                </a:effectLst>
              </a:rPr>
              <a:t>هذا في حال عدم وجود وسيلة أفضل للتبريد.</a:t>
            </a:r>
          </a:p>
          <a:p>
            <a:pPr algn="just"/>
            <a:r>
              <a:rPr lang="ar-SA" sz="6400" dirty="0">
                <a:effectLst>
                  <a:outerShdw blurRad="38100" dist="38100" dir="2700000" algn="tl">
                    <a:srgbClr val="000000">
                      <a:alpha val="43137"/>
                    </a:srgbClr>
                  </a:outerShdw>
                </a:effectLst>
              </a:rPr>
              <a:t>8 - تغطية البراميل مصفاة أو ما شابه لتسهيل عملية التهوية ومنع دخول الغبار والشوائب والحشرات.</a:t>
            </a:r>
          </a:p>
          <a:p>
            <a:pPr algn="r"/>
            <a:endParaRPr lang="ar-LY" dirty="0">
              <a:effectLst>
                <a:outerShdw blurRad="38100" dist="38100" dir="2700000" algn="tl">
                  <a:srgbClr val="000000">
                    <a:alpha val="43137"/>
                  </a:srgbClr>
                </a:outerShdw>
              </a:effectLst>
            </a:endParaRPr>
          </a:p>
        </p:txBody>
      </p:sp>
      <p:sp>
        <p:nvSpPr>
          <p:cNvPr id="4" name="مستطيل 3">
            <a:extLst>
              <a:ext uri="{FF2B5EF4-FFF2-40B4-BE49-F238E27FC236}">
                <a16:creationId xmlns:a16="http://schemas.microsoft.com/office/drawing/2014/main" id="{53F406B2-CDC3-A1D1-A1E0-A13AD2DF2034}"/>
              </a:ext>
            </a:extLst>
          </p:cNvPr>
          <p:cNvSpPr/>
          <p:nvPr/>
        </p:nvSpPr>
        <p:spPr>
          <a:xfrm>
            <a:off x="4656222" y="376353"/>
            <a:ext cx="6617369" cy="646331"/>
          </a:xfrm>
          <a:prstGeom prst="rect">
            <a:avLst/>
          </a:prstGeom>
          <a:noFill/>
        </p:spPr>
        <p:txBody>
          <a:bodyPr wrap="square" lIns="91440" tIns="45720" rIns="91440" bIns="45720">
            <a:spAutoFit/>
          </a:bodyPr>
          <a:lstStyle/>
          <a:p>
            <a:pPr algn="ctr"/>
            <a:r>
              <a:rPr lang="ar-SA" sz="3600" b="1" cap="none" spc="0" dirty="0">
                <a:ln w="22225">
                  <a:solidFill>
                    <a:schemeClr val="accent2"/>
                  </a:solidFill>
                  <a:prstDash val="solid"/>
                </a:ln>
                <a:solidFill>
                  <a:schemeClr val="accent2">
                    <a:lumMod val="40000"/>
                    <a:lumOff val="60000"/>
                  </a:schemeClr>
                </a:solidFill>
                <a:effectLst/>
              </a:rPr>
              <a:t>الطريقة الصحيحة لجمع  تخزين الحليب :</a:t>
            </a:r>
            <a:endParaRPr lang="ar-LY" sz="3600" b="1" cap="none" spc="0" dirty="0">
              <a:ln w="22225">
                <a:solidFill>
                  <a:schemeClr val="accent2"/>
                </a:solidFill>
                <a:prstDash val="solid"/>
              </a:ln>
              <a:solidFill>
                <a:schemeClr val="accent2">
                  <a:lumMod val="40000"/>
                  <a:lumOff val="60000"/>
                </a:schemeClr>
              </a:solidFill>
              <a:effectLst/>
            </a:endParaRPr>
          </a:p>
        </p:txBody>
      </p:sp>
      <p:pic>
        <p:nvPicPr>
          <p:cNvPr id="6" name="صورة 5">
            <a:extLst>
              <a:ext uri="{FF2B5EF4-FFF2-40B4-BE49-F238E27FC236}">
                <a16:creationId xmlns:a16="http://schemas.microsoft.com/office/drawing/2014/main" id="{53C6BF65-359F-26BD-1648-9D51640A3BFE}"/>
              </a:ext>
            </a:extLst>
          </p:cNvPr>
          <p:cNvPicPr>
            <a:picLocks noChangeAspect="1"/>
          </p:cNvPicPr>
          <p:nvPr/>
        </p:nvPicPr>
        <p:blipFill>
          <a:blip r:embed="rId2"/>
          <a:stretch>
            <a:fillRect/>
          </a:stretch>
        </p:blipFill>
        <p:spPr>
          <a:xfrm>
            <a:off x="1" y="1619295"/>
            <a:ext cx="4497196" cy="3426905"/>
          </a:xfrm>
          <a:prstGeom prst="rect">
            <a:avLst/>
          </a:prstGeom>
          <a:ln>
            <a:noFill/>
          </a:ln>
          <a:effectLst>
            <a:softEdge rad="112500"/>
          </a:effectLst>
        </p:spPr>
      </p:pic>
    </p:spTree>
    <p:extLst>
      <p:ext uri="{BB962C8B-B14F-4D97-AF65-F5344CB8AC3E}">
        <p14:creationId xmlns:p14="http://schemas.microsoft.com/office/powerpoint/2010/main" val="1002656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81EB3D1-533A-9A7F-4CEC-02DB51EE0268}"/>
              </a:ext>
            </a:extLst>
          </p:cNvPr>
          <p:cNvSpPr>
            <a:spLocks noGrp="1"/>
          </p:cNvSpPr>
          <p:nvPr>
            <p:ph type="title"/>
          </p:nvPr>
        </p:nvSpPr>
        <p:spPr>
          <a:xfrm>
            <a:off x="5301573" y="336885"/>
            <a:ext cx="6172221" cy="896112"/>
          </a:xfrm>
        </p:spPr>
        <p:txBody>
          <a:bodyPr/>
          <a:lstStyle/>
          <a:p>
            <a:pPr algn="r"/>
            <a:r>
              <a:rPr lang="ar-LY" dirty="0"/>
              <a:t>2- التهاب الضرع والوقاية منه:</a:t>
            </a:r>
          </a:p>
        </p:txBody>
      </p:sp>
      <p:sp>
        <p:nvSpPr>
          <p:cNvPr id="5" name="مربع نص 4">
            <a:extLst>
              <a:ext uri="{FF2B5EF4-FFF2-40B4-BE49-F238E27FC236}">
                <a16:creationId xmlns:a16="http://schemas.microsoft.com/office/drawing/2014/main" id="{639B485D-6006-A5AF-0BAB-0672634451FF}"/>
              </a:ext>
            </a:extLst>
          </p:cNvPr>
          <p:cNvSpPr txBox="1"/>
          <p:nvPr/>
        </p:nvSpPr>
        <p:spPr>
          <a:xfrm>
            <a:off x="3978613" y="1257349"/>
            <a:ext cx="7630013" cy="6186309"/>
          </a:xfrm>
          <a:prstGeom prst="rect">
            <a:avLst/>
          </a:prstGeom>
          <a:noFill/>
        </p:spPr>
        <p:txBody>
          <a:bodyPr wrap="square">
            <a:spAutoFit/>
          </a:bodyPr>
          <a:lstStyle/>
          <a:p>
            <a:pPr algn="r"/>
            <a:r>
              <a:rPr lang="ar-LY" dirty="0"/>
              <a:t>الضرع هو مصنع الحليب الذي يأخذ جميع  عناصره من المواد التي تتغذى منها البقرة  والتي تتحول إلى عناصر فعالة تدخل في  تركيبة الحليب وتجعل منه الغذاء الكامل  للحيوان في صغره وللإنسان في جميع  مراحل حياته.</a:t>
            </a:r>
          </a:p>
          <a:p>
            <a:pPr algn="r"/>
            <a:r>
              <a:rPr lang="ar-LY" dirty="0"/>
              <a:t>أن أي التهاب او تلوث أو مرض لهذا المصنع البيولوجي يؤدي الى تغيرات  أساسية في تكوين الحليب وخسائر كبيرة من جراء هبوط الإنتاج في المزرعة.</a:t>
            </a:r>
          </a:p>
          <a:p>
            <a:pPr algn="r"/>
            <a:r>
              <a:rPr lang="ar-LY" dirty="0"/>
              <a:t>يصيب التهاب الضرع أنسجة الضرع والخلايا العنقودية المنتجة للحليب نتيجة دخول الجراثيم </a:t>
            </a:r>
          </a:p>
          <a:p>
            <a:pPr algn="r"/>
            <a:r>
              <a:rPr lang="ar-LY" dirty="0"/>
              <a:t>بشكل رئيسي من خلال قناة اللحمة ويمكن أن يصيب أحد الأرباع أو أكثر ويعتبر من أهم المشاكل  التي تواجه مربي الأبقار الحلوب ويؤدي إلى خسائر مادية كبيرة وذلك للأسباب التالية:</a:t>
            </a:r>
          </a:p>
          <a:p>
            <a:pPr algn="r"/>
            <a:r>
              <a:rPr lang="ar-LY" dirty="0"/>
              <a:t>1- تدني في كمية إنتاج الحليب.</a:t>
            </a:r>
          </a:p>
          <a:p>
            <a:pPr algn="r"/>
            <a:r>
              <a:rPr lang="ar-LY" dirty="0"/>
              <a:t>2- تدهور في نوعية الحليب</a:t>
            </a:r>
          </a:p>
          <a:p>
            <a:pPr algn="r"/>
            <a:r>
              <a:rPr lang="ar-LY" dirty="0"/>
              <a:t>3- كلفة العالج المرتفعة </a:t>
            </a:r>
          </a:p>
          <a:p>
            <a:pPr algn="r"/>
            <a:r>
              <a:rPr lang="ar-LY" dirty="0"/>
              <a:t>4 - خسارة الحليب المنتج من الأبقار المصابة</a:t>
            </a:r>
          </a:p>
          <a:p>
            <a:pPr algn="r"/>
            <a:r>
              <a:rPr lang="ar-LY" dirty="0"/>
              <a:t>5- في بعض الأحيان خسارة الربع المصاب أو حتى الضرع بالكامل</a:t>
            </a:r>
          </a:p>
          <a:p>
            <a:pPr algn="r"/>
            <a:r>
              <a:rPr lang="ar-LY" dirty="0"/>
              <a:t>6- الاستبعاد المبكر للأبقار أي قصر عمرها الإنتاجي.</a:t>
            </a: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ar-LY" dirty="0"/>
          </a:p>
        </p:txBody>
      </p:sp>
      <p:pic>
        <p:nvPicPr>
          <p:cNvPr id="4" name="صورة 3">
            <a:extLst>
              <a:ext uri="{FF2B5EF4-FFF2-40B4-BE49-F238E27FC236}">
                <a16:creationId xmlns:a16="http://schemas.microsoft.com/office/drawing/2014/main" id="{0960A7D2-0174-4962-542E-97213D16666D}"/>
              </a:ext>
            </a:extLst>
          </p:cNvPr>
          <p:cNvPicPr>
            <a:picLocks noChangeAspect="1"/>
          </p:cNvPicPr>
          <p:nvPr/>
        </p:nvPicPr>
        <p:blipFill>
          <a:blip r:embed="rId2"/>
          <a:stretch>
            <a:fillRect/>
          </a:stretch>
        </p:blipFill>
        <p:spPr>
          <a:xfrm>
            <a:off x="409724" y="533150"/>
            <a:ext cx="2963334" cy="2398526"/>
          </a:xfrm>
          <a:prstGeom prst="rect">
            <a:avLst/>
          </a:prstGeom>
        </p:spPr>
      </p:pic>
      <p:pic>
        <p:nvPicPr>
          <p:cNvPr id="7" name="صورة 6">
            <a:extLst>
              <a:ext uri="{FF2B5EF4-FFF2-40B4-BE49-F238E27FC236}">
                <a16:creationId xmlns:a16="http://schemas.microsoft.com/office/drawing/2014/main" id="{967F6FD5-F8D2-B7D1-3D2F-24E4EE5B7520}"/>
              </a:ext>
            </a:extLst>
          </p:cNvPr>
          <p:cNvPicPr>
            <a:picLocks noChangeAspect="1"/>
          </p:cNvPicPr>
          <p:nvPr/>
        </p:nvPicPr>
        <p:blipFill>
          <a:blip r:embed="rId3"/>
          <a:stretch>
            <a:fillRect/>
          </a:stretch>
        </p:blipFill>
        <p:spPr>
          <a:xfrm>
            <a:off x="2338239" y="3674534"/>
            <a:ext cx="2963334" cy="2097992"/>
          </a:xfrm>
          <a:prstGeom prst="rect">
            <a:avLst/>
          </a:prstGeom>
        </p:spPr>
      </p:pic>
    </p:spTree>
    <p:extLst>
      <p:ext uri="{BB962C8B-B14F-4D97-AF65-F5344CB8AC3E}">
        <p14:creationId xmlns:p14="http://schemas.microsoft.com/office/powerpoint/2010/main" val="2852130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F0D14F8-65D0-CB8C-6739-D031EEA268CC}"/>
              </a:ext>
            </a:extLst>
          </p:cNvPr>
          <p:cNvSpPr>
            <a:spLocks noGrp="1"/>
          </p:cNvSpPr>
          <p:nvPr>
            <p:ph type="title"/>
          </p:nvPr>
        </p:nvSpPr>
        <p:spPr>
          <a:xfrm>
            <a:off x="6964017" y="0"/>
            <a:ext cx="5215466" cy="1273607"/>
          </a:xfrm>
        </p:spPr>
        <p:txBody>
          <a:bodyPr/>
          <a:lstStyle/>
          <a:p>
            <a:pPr algn="r"/>
            <a:r>
              <a:rPr lang="ar-LY" dirty="0"/>
              <a:t> مسببات المرض:</a:t>
            </a:r>
          </a:p>
        </p:txBody>
      </p:sp>
      <p:sp>
        <p:nvSpPr>
          <p:cNvPr id="3" name="عنصر نائب للنص 2">
            <a:extLst>
              <a:ext uri="{FF2B5EF4-FFF2-40B4-BE49-F238E27FC236}">
                <a16:creationId xmlns:a16="http://schemas.microsoft.com/office/drawing/2014/main" id="{6B603F05-16FB-C6E9-3575-04C66BAC623B}"/>
              </a:ext>
            </a:extLst>
          </p:cNvPr>
          <p:cNvSpPr>
            <a:spLocks noGrp="1"/>
          </p:cNvSpPr>
          <p:nvPr>
            <p:ph type="body" sz="half" idx="2"/>
          </p:nvPr>
        </p:nvSpPr>
        <p:spPr>
          <a:xfrm>
            <a:off x="0" y="602974"/>
            <a:ext cx="12179483" cy="4605867"/>
          </a:xfrm>
        </p:spPr>
        <p:txBody>
          <a:bodyPr>
            <a:normAutofit lnSpcReduction="10000"/>
          </a:bodyPr>
          <a:lstStyle/>
          <a:p>
            <a:pPr algn="just"/>
            <a:r>
              <a:rPr lang="ar-LY" sz="2400" dirty="0"/>
              <a:t>هناك العديد من مسببات التهاب الضرع مثل الخمائر والفطريات والفيروسات، ولكن المسبب الأكبر هو البكتيريا والتي تنقسم بدورها الى قسمني أساسني:</a:t>
            </a:r>
          </a:p>
          <a:p>
            <a:pPr algn="just"/>
            <a:r>
              <a:rPr lang="ar-LY" sz="2400" b="1" dirty="0">
                <a:effectLst>
                  <a:outerShdw blurRad="38100" dist="38100" dir="2700000" algn="tl">
                    <a:srgbClr val="000000">
                      <a:alpha val="43137"/>
                    </a:srgbClr>
                  </a:outerShdw>
                </a:effectLst>
              </a:rPr>
              <a:t>1- البكتيريا المعدية: </a:t>
            </a:r>
            <a:r>
              <a:rPr lang="ar-LY" sz="2400" dirty="0"/>
              <a:t>لتي لديها القدرة على التأقلم داخل الضرع ويمكن أن تنقل العدوى من ربع مصاب الى ربع غير مصاب ومن بقرة مصابة إلى أخرى سليمة، ويحصل انتشار العدوى بشكل خاص خلال فترة الحلب وتنتقل من خلال آلة الحلابة والأيادي والمعدات. </a:t>
            </a:r>
          </a:p>
          <a:p>
            <a:pPr algn="just"/>
            <a:r>
              <a:rPr lang="ar-LY" sz="2400" dirty="0"/>
              <a:t>ومن الجدير ذكره أن هذا النوع من البكتيريا يمكن أن يسبب خسائر فادحة في القطعان إن لم تتم مكافحته واستئصاله بالسرعة القصوى.</a:t>
            </a:r>
          </a:p>
          <a:p>
            <a:pPr algn="just"/>
            <a:r>
              <a:rPr lang="ar-LY" sz="2400" b="1" dirty="0">
                <a:effectLst>
                  <a:outerShdw blurRad="38100" dist="38100" dir="2700000" algn="tl">
                    <a:srgbClr val="000000">
                      <a:alpha val="43137"/>
                    </a:srgbClr>
                  </a:outerShdw>
                </a:effectLst>
              </a:rPr>
              <a:t>2- البكتيريا البيئية: </a:t>
            </a:r>
            <a:r>
              <a:rPr lang="ar-LY" sz="2400" dirty="0"/>
              <a:t>وهي المسبب لأكثر حالات التهاب الضرع وتتواجد في البيئة المحيطة للأبقار مثل الزبل والمعدات وجلد البقار والأوساخ الموجودة على الضرع وغيرها... لا نستطيع القضاء على هذا النوع من البكتيريا في البيئة المحيطة ولكن نستطيع أن نعمل على عدم دخوله الى ضرع الأبقار.</a:t>
            </a:r>
          </a:p>
        </p:txBody>
      </p:sp>
    </p:spTree>
    <p:extLst>
      <p:ext uri="{BB962C8B-B14F-4D97-AF65-F5344CB8AC3E}">
        <p14:creationId xmlns:p14="http://schemas.microsoft.com/office/powerpoint/2010/main" val="3759435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C2370C7-990D-C5B4-3215-B3D913EAEB08}"/>
              </a:ext>
            </a:extLst>
          </p:cNvPr>
          <p:cNvSpPr>
            <a:spLocks noGrp="1"/>
          </p:cNvSpPr>
          <p:nvPr>
            <p:ph type="title"/>
          </p:nvPr>
        </p:nvSpPr>
        <p:spPr>
          <a:xfrm>
            <a:off x="9248586" y="557383"/>
            <a:ext cx="2469281" cy="476956"/>
          </a:xfrm>
        </p:spPr>
        <p:txBody>
          <a:bodyPr>
            <a:normAutofit fontScale="90000"/>
          </a:bodyPr>
          <a:lstStyle/>
          <a:p>
            <a:r>
              <a:rPr lang="ar-LY" dirty="0"/>
              <a:t>العوارض:</a:t>
            </a:r>
            <a:br>
              <a:rPr lang="ar-LY" dirty="0"/>
            </a:br>
            <a:endParaRPr lang="ar-LY" dirty="0"/>
          </a:p>
        </p:txBody>
      </p:sp>
      <p:sp>
        <p:nvSpPr>
          <p:cNvPr id="3" name="عنصر نائب للنص 2">
            <a:extLst>
              <a:ext uri="{FF2B5EF4-FFF2-40B4-BE49-F238E27FC236}">
                <a16:creationId xmlns:a16="http://schemas.microsoft.com/office/drawing/2014/main" id="{EEEC0F49-42E6-294B-039C-2389327477DB}"/>
              </a:ext>
            </a:extLst>
          </p:cNvPr>
          <p:cNvSpPr>
            <a:spLocks noGrp="1"/>
          </p:cNvSpPr>
          <p:nvPr>
            <p:ph type="body" sz="half" idx="2"/>
          </p:nvPr>
        </p:nvSpPr>
        <p:spPr>
          <a:xfrm>
            <a:off x="1" y="491067"/>
            <a:ext cx="11717866" cy="5113866"/>
          </a:xfrm>
        </p:spPr>
        <p:txBody>
          <a:bodyPr>
            <a:normAutofit fontScale="92500" lnSpcReduction="20000"/>
          </a:bodyPr>
          <a:lstStyle/>
          <a:p>
            <a:pPr algn="r"/>
            <a:endParaRPr lang="ar-LY" dirty="0"/>
          </a:p>
          <a:p>
            <a:pPr algn="r"/>
            <a:r>
              <a:rPr lang="ar-LY" sz="1900" dirty="0"/>
              <a:t>تختلف عوارض التهاب الضرع بحسب العامل المسبب ولكن بشكل عام تكون العوارض على الشكل التالي:</a:t>
            </a:r>
          </a:p>
          <a:p>
            <a:pPr marL="285750" indent="-285750" algn="r">
              <a:buFont typeface="Arial" panose="020B0604020202020204" pitchFamily="34" charset="0"/>
              <a:buChar char="•"/>
            </a:pPr>
            <a:r>
              <a:rPr lang="ar-LY" sz="1900" dirty="0"/>
              <a:t>تغييرات في الحليب مثل التركيبة، الصفات، الخواص، اللون والرائحة</a:t>
            </a:r>
          </a:p>
          <a:p>
            <a:pPr marL="285750" indent="-285750" algn="r">
              <a:buFont typeface="Arial" panose="020B0604020202020204" pitchFamily="34" charset="0"/>
              <a:buChar char="•"/>
            </a:pPr>
            <a:r>
              <a:rPr lang="ar-LY" sz="1900" dirty="0"/>
              <a:t>وجود </a:t>
            </a:r>
            <a:r>
              <a:rPr lang="ar-LY" sz="1900" dirty="0" err="1"/>
              <a:t>خثرات</a:t>
            </a:r>
            <a:r>
              <a:rPr lang="ar-LY" sz="1900" dirty="0"/>
              <a:t> في الحليب.</a:t>
            </a:r>
          </a:p>
          <a:p>
            <a:pPr marL="285750" indent="-285750" algn="r">
              <a:buFont typeface="Arial" panose="020B0604020202020204" pitchFamily="34" charset="0"/>
              <a:buChar char="•"/>
            </a:pPr>
            <a:r>
              <a:rPr lang="ar-LY" sz="1900" dirty="0"/>
              <a:t>تورم واحمرار الضرع.</a:t>
            </a:r>
          </a:p>
          <a:p>
            <a:pPr marL="285750" indent="-285750" algn="r">
              <a:buFont typeface="Arial" panose="020B0604020202020204" pitchFamily="34" charset="0"/>
              <a:buChar char="•"/>
            </a:pPr>
            <a:r>
              <a:rPr lang="ar-LY" sz="1900" dirty="0"/>
              <a:t>تحجر في الضرع.</a:t>
            </a:r>
          </a:p>
          <a:p>
            <a:pPr marL="285750" indent="-285750" algn="r">
              <a:buFont typeface="Arial" panose="020B0604020202020204" pitchFamily="34" charset="0"/>
              <a:buChar char="•"/>
            </a:pPr>
            <a:r>
              <a:rPr lang="ar-LY" sz="1900" dirty="0"/>
              <a:t> سخونة في الضرع او الربع المصاب</a:t>
            </a:r>
          </a:p>
          <a:p>
            <a:pPr marL="285750" indent="-285750" algn="r">
              <a:buFont typeface="Arial" panose="020B0604020202020204" pitchFamily="34" charset="0"/>
              <a:buChar char="•"/>
            </a:pPr>
            <a:r>
              <a:rPr lang="ar-LY" sz="1900" dirty="0"/>
              <a:t>ارتفاع في درجة حرارة البقرة</a:t>
            </a:r>
          </a:p>
          <a:p>
            <a:pPr marL="285750" indent="-285750" algn="r">
              <a:buFont typeface="Arial" panose="020B0604020202020204" pitchFamily="34" charset="0"/>
              <a:buChar char="•"/>
            </a:pPr>
            <a:r>
              <a:rPr lang="ar-LY" sz="1900" dirty="0"/>
              <a:t>ألم شديد</a:t>
            </a:r>
          </a:p>
          <a:p>
            <a:pPr marL="285750" indent="-285750" algn="r">
              <a:buFont typeface="Arial" panose="020B0604020202020204" pitchFamily="34" charset="0"/>
              <a:buChar char="•"/>
            </a:pPr>
            <a:r>
              <a:rPr lang="ar-LY" sz="1900" dirty="0"/>
              <a:t>تدني في الشهية</a:t>
            </a:r>
          </a:p>
          <a:p>
            <a:pPr algn="r"/>
            <a:r>
              <a:rPr lang="ar-LY" sz="1900" dirty="0"/>
              <a:t>ليس من الضروري أن تكون هذه العوارض كلها مجتمعة إذ يكفي أن يحصل عارض واحد أو اكثر ليتم التنبه الى وجود التهاب الضرع.</a:t>
            </a:r>
          </a:p>
          <a:p>
            <a:pPr algn="r"/>
            <a:r>
              <a:rPr lang="ar-LY" sz="1900" dirty="0"/>
              <a:t>من المهم جدا الكشف السريع التهاب الضرع من أجل التدخل المباشر والعالج في أسرع وقت ممكن فكلما تأخر العالج كلما انخفضت نسبة نجاحه وبالتالي ترتفع نسبة خسارة الضرع.</a:t>
            </a:r>
          </a:p>
        </p:txBody>
      </p:sp>
      <p:pic>
        <p:nvPicPr>
          <p:cNvPr id="5" name="صورة 4">
            <a:extLst>
              <a:ext uri="{FF2B5EF4-FFF2-40B4-BE49-F238E27FC236}">
                <a16:creationId xmlns:a16="http://schemas.microsoft.com/office/drawing/2014/main" id="{C538D7CD-7D5D-37DA-C7BD-C27F2F56121A}"/>
              </a:ext>
            </a:extLst>
          </p:cNvPr>
          <p:cNvPicPr>
            <a:picLocks noChangeAspect="1"/>
          </p:cNvPicPr>
          <p:nvPr/>
        </p:nvPicPr>
        <p:blipFill>
          <a:blip r:embed="rId2"/>
          <a:stretch>
            <a:fillRect/>
          </a:stretch>
        </p:blipFill>
        <p:spPr>
          <a:xfrm>
            <a:off x="0" y="1803229"/>
            <a:ext cx="8494643" cy="2569987"/>
          </a:xfrm>
          <a:prstGeom prst="rect">
            <a:avLst/>
          </a:prstGeom>
        </p:spPr>
      </p:pic>
    </p:spTree>
    <p:extLst>
      <p:ext uri="{BB962C8B-B14F-4D97-AF65-F5344CB8AC3E}">
        <p14:creationId xmlns:p14="http://schemas.microsoft.com/office/powerpoint/2010/main" val="2010520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1356722-964D-18D9-464A-A8AA64890C39}"/>
              </a:ext>
            </a:extLst>
          </p:cNvPr>
          <p:cNvSpPr>
            <a:spLocks noGrp="1"/>
          </p:cNvSpPr>
          <p:nvPr>
            <p:ph type="title"/>
          </p:nvPr>
        </p:nvSpPr>
        <p:spPr>
          <a:xfrm>
            <a:off x="1282688" y="370285"/>
            <a:ext cx="10820399" cy="792260"/>
          </a:xfrm>
        </p:spPr>
        <p:txBody>
          <a:bodyPr>
            <a:normAutofit fontScale="90000"/>
          </a:bodyPr>
          <a:lstStyle/>
          <a:p>
            <a:pPr algn="r"/>
            <a:r>
              <a:rPr lang="ar-LY" dirty="0"/>
              <a:t>التهاب الضرع التحت سريري/غير المرئي/غير الحسي:</a:t>
            </a:r>
            <a:br>
              <a:rPr lang="ar-LY" dirty="0"/>
            </a:br>
            <a:endParaRPr lang="ar-LY" dirty="0"/>
          </a:p>
        </p:txBody>
      </p:sp>
      <p:sp>
        <p:nvSpPr>
          <p:cNvPr id="3" name="عنصر نائب للنص 2">
            <a:extLst>
              <a:ext uri="{FF2B5EF4-FFF2-40B4-BE49-F238E27FC236}">
                <a16:creationId xmlns:a16="http://schemas.microsoft.com/office/drawing/2014/main" id="{C7890624-271B-1735-9A36-8C577F8F9EE8}"/>
              </a:ext>
            </a:extLst>
          </p:cNvPr>
          <p:cNvSpPr>
            <a:spLocks noGrp="1"/>
          </p:cNvSpPr>
          <p:nvPr>
            <p:ph type="body" sz="half" idx="2"/>
          </p:nvPr>
        </p:nvSpPr>
        <p:spPr>
          <a:xfrm>
            <a:off x="444510" y="-172278"/>
            <a:ext cx="11658577" cy="4758267"/>
          </a:xfrm>
        </p:spPr>
        <p:txBody>
          <a:bodyPr>
            <a:normAutofit/>
          </a:bodyPr>
          <a:lstStyle/>
          <a:p>
            <a:pPr algn="just"/>
            <a:r>
              <a:rPr lang="ar-LY" sz="2000" dirty="0"/>
              <a:t>هو التهاب ضرع غير مرئي وال يؤدي إلى ظهور عوارض حيث يبدو الضرع والحليب في حالتهما في انتاج الحليب، الطبيعية وهو أخطر من الالتهاب المرئي ألنه أوسع انتشاراً ويؤدي إلى تدن في إنتاج الحليب.</a:t>
            </a:r>
          </a:p>
          <a:p>
            <a:pPr algn="just"/>
            <a:r>
              <a:rPr lang="ar-LY" sz="2000" dirty="0"/>
              <a:t>يشير التهاب الضرع التحت سريري (غير المرئي) في معظم الحالات الى وجود عدوى لم تتم معاجلتها على نحو فعال. </a:t>
            </a:r>
          </a:p>
          <a:p>
            <a:pPr algn="just"/>
            <a:r>
              <a:rPr lang="ar-LY" sz="2000" dirty="0"/>
              <a:t>كما أن وجود التهاب الضرع التحت سريري (غير المرئي) يعتبر من الأسباب المهمة لظهور التهاب الضرع السريري (المرئي).</a:t>
            </a:r>
          </a:p>
          <a:p>
            <a:pPr algn="just"/>
            <a:r>
              <a:rPr lang="ar-LY" sz="2000" dirty="0"/>
              <a:t>يمكن كشف التهاب الضرع التحت سريري ميدانياً عن طريق اختبار كاليفورنيا </a:t>
            </a:r>
            <a:r>
              <a:rPr lang="en-US" sz="2000" dirty="0"/>
              <a:t>CMT.</a:t>
            </a:r>
            <a:endParaRPr lang="ar-LY" sz="2000" dirty="0"/>
          </a:p>
        </p:txBody>
      </p:sp>
      <p:pic>
        <p:nvPicPr>
          <p:cNvPr id="5" name="صورة 4">
            <a:extLst>
              <a:ext uri="{FF2B5EF4-FFF2-40B4-BE49-F238E27FC236}">
                <a16:creationId xmlns:a16="http://schemas.microsoft.com/office/drawing/2014/main" id="{C32EC0E8-1B4E-2A3D-F90A-30F9E1A83E20}"/>
              </a:ext>
            </a:extLst>
          </p:cNvPr>
          <p:cNvPicPr>
            <a:picLocks noChangeAspect="1"/>
          </p:cNvPicPr>
          <p:nvPr/>
        </p:nvPicPr>
        <p:blipFill>
          <a:blip r:embed="rId2"/>
          <a:stretch>
            <a:fillRect/>
          </a:stretch>
        </p:blipFill>
        <p:spPr>
          <a:xfrm>
            <a:off x="1311965" y="3429001"/>
            <a:ext cx="8234210" cy="2662584"/>
          </a:xfrm>
          <a:prstGeom prst="rect">
            <a:avLst/>
          </a:prstGeom>
        </p:spPr>
      </p:pic>
    </p:spTree>
    <p:extLst>
      <p:ext uri="{BB962C8B-B14F-4D97-AF65-F5344CB8AC3E}">
        <p14:creationId xmlns:p14="http://schemas.microsoft.com/office/powerpoint/2010/main" val="1091051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a:extLst>
              <a:ext uri="{FF2B5EF4-FFF2-40B4-BE49-F238E27FC236}">
                <a16:creationId xmlns:a16="http://schemas.microsoft.com/office/drawing/2014/main" id="{1CF4D641-3D0C-5026-D1E5-3DF9F586815A}"/>
              </a:ext>
            </a:extLst>
          </p:cNvPr>
          <p:cNvSpPr>
            <a:spLocks noGrp="1"/>
          </p:cNvSpPr>
          <p:nvPr>
            <p:ph type="body" sz="half" idx="2"/>
          </p:nvPr>
        </p:nvSpPr>
        <p:spPr>
          <a:xfrm>
            <a:off x="685780" y="524933"/>
            <a:ext cx="9999154" cy="4719538"/>
          </a:xfrm>
        </p:spPr>
        <p:txBody>
          <a:bodyPr/>
          <a:lstStyle/>
          <a:p>
            <a:endParaRPr lang="ar-LY" dirty="0"/>
          </a:p>
        </p:txBody>
      </p:sp>
      <p:pic>
        <p:nvPicPr>
          <p:cNvPr id="5" name="صورة 4">
            <a:extLst>
              <a:ext uri="{FF2B5EF4-FFF2-40B4-BE49-F238E27FC236}">
                <a16:creationId xmlns:a16="http://schemas.microsoft.com/office/drawing/2014/main" id="{B8B5BEAA-71E9-5001-F618-E65968269877}"/>
              </a:ext>
            </a:extLst>
          </p:cNvPr>
          <p:cNvPicPr>
            <a:picLocks noChangeAspect="1"/>
          </p:cNvPicPr>
          <p:nvPr/>
        </p:nvPicPr>
        <p:blipFill>
          <a:blip r:embed="rId2"/>
          <a:stretch>
            <a:fillRect/>
          </a:stretch>
        </p:blipFill>
        <p:spPr>
          <a:xfrm>
            <a:off x="533379" y="389466"/>
            <a:ext cx="10394729" cy="485500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1554303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523F18E-3CFE-A62F-D914-E1B24759E75F}"/>
              </a:ext>
            </a:extLst>
          </p:cNvPr>
          <p:cNvSpPr>
            <a:spLocks noGrp="1"/>
          </p:cNvSpPr>
          <p:nvPr>
            <p:ph type="title"/>
          </p:nvPr>
        </p:nvSpPr>
        <p:spPr>
          <a:xfrm>
            <a:off x="8242662" y="385377"/>
            <a:ext cx="3317965" cy="973183"/>
          </a:xfrm>
        </p:spPr>
        <p:txBody>
          <a:bodyPr>
            <a:normAutofit/>
          </a:bodyPr>
          <a:lstStyle/>
          <a:p>
            <a:pPr algn="r"/>
            <a:r>
              <a:rPr lang="ar-LY" dirty="0"/>
              <a:t>العوامل المسببة: </a:t>
            </a:r>
            <a:br>
              <a:rPr lang="ar-LY" dirty="0"/>
            </a:br>
            <a:endParaRPr lang="ar-LY" dirty="0"/>
          </a:p>
        </p:txBody>
      </p:sp>
      <p:sp>
        <p:nvSpPr>
          <p:cNvPr id="3" name="عنصر نائب للنص 2">
            <a:extLst>
              <a:ext uri="{FF2B5EF4-FFF2-40B4-BE49-F238E27FC236}">
                <a16:creationId xmlns:a16="http://schemas.microsoft.com/office/drawing/2014/main" id="{5E2B2B2A-B7CE-5A24-5FB6-C22D34994B94}"/>
              </a:ext>
            </a:extLst>
          </p:cNvPr>
          <p:cNvSpPr>
            <a:spLocks noGrp="1"/>
          </p:cNvSpPr>
          <p:nvPr>
            <p:ph type="body" sz="half" idx="2"/>
          </p:nvPr>
        </p:nvSpPr>
        <p:spPr>
          <a:xfrm>
            <a:off x="-1" y="248194"/>
            <a:ext cx="11560629" cy="4193177"/>
          </a:xfrm>
        </p:spPr>
        <p:txBody>
          <a:bodyPr/>
          <a:lstStyle/>
          <a:p>
            <a:pPr algn="just"/>
            <a:r>
              <a:rPr lang="ar-LY" dirty="0"/>
              <a:t>يوجد العديد من العوامل التي تؤدي بطريقة مباشرة وغير مباشرة الى التهاب الضرع، وهنا  تكمن أهمية منع حصول هذه العوامل كخطوات وقائية لتفادي أو تخفيف أكبر قدر ممكن من الإصابة بهذا المرض وتخفيف الأثر السلبي من جراء التهاب الضرع.</a:t>
            </a:r>
          </a:p>
          <a:p>
            <a:pPr algn="just"/>
            <a:r>
              <a:rPr lang="ar-LY" b="1" dirty="0">
                <a:effectLst>
                  <a:outerShdw blurRad="38100" dist="38100" dir="2700000" algn="tl">
                    <a:srgbClr val="000000">
                      <a:alpha val="43137"/>
                    </a:srgbClr>
                  </a:outerShdw>
                </a:effectLst>
              </a:rPr>
              <a:t>أولا: عدم نظافة المزرعة والبيئة المحيطة</a:t>
            </a:r>
          </a:p>
          <a:p>
            <a:pPr algn="just"/>
            <a:r>
              <a:rPr lang="ar-LY" dirty="0"/>
              <a:t>تعيش الأبقار الحلوب في بيئة تحتوي على العديد من الجراثيم التي يمكن أن تعيش وتتكاثر ويمكن أن تنتقل إلى الضرع ، لذلك فإن عدم نظافة الزربة والبيئة المحيطة إضافة الى المعدات المستعملة يمكن أن تشكل عاملا أساسياً في انتقال العدوى والإصابة بالتهاب الضرع. </a:t>
            </a:r>
          </a:p>
          <a:p>
            <a:pPr algn="r"/>
            <a:endParaRPr lang="ar-LY" dirty="0"/>
          </a:p>
          <a:p>
            <a:pPr algn="r"/>
            <a:endParaRPr lang="ar-LY" dirty="0"/>
          </a:p>
        </p:txBody>
      </p:sp>
      <p:pic>
        <p:nvPicPr>
          <p:cNvPr id="5" name="صورة 4">
            <a:extLst>
              <a:ext uri="{FF2B5EF4-FFF2-40B4-BE49-F238E27FC236}">
                <a16:creationId xmlns:a16="http://schemas.microsoft.com/office/drawing/2014/main" id="{11E02FE6-E95C-DAF0-EE6F-855A1D57EFCA}"/>
              </a:ext>
            </a:extLst>
          </p:cNvPr>
          <p:cNvPicPr>
            <a:picLocks noChangeAspect="1"/>
          </p:cNvPicPr>
          <p:nvPr/>
        </p:nvPicPr>
        <p:blipFill>
          <a:blip r:embed="rId2"/>
          <a:stretch>
            <a:fillRect/>
          </a:stretch>
        </p:blipFill>
        <p:spPr>
          <a:xfrm>
            <a:off x="2553787" y="2968487"/>
            <a:ext cx="6453051" cy="3014289"/>
          </a:xfrm>
          <a:prstGeom prst="rect">
            <a:avLst/>
          </a:prstGeom>
          <a:ln>
            <a:noFill/>
          </a:ln>
          <a:effectLst>
            <a:softEdge rad="112500"/>
          </a:effectLst>
        </p:spPr>
      </p:pic>
    </p:spTree>
    <p:extLst>
      <p:ext uri="{BB962C8B-B14F-4D97-AF65-F5344CB8AC3E}">
        <p14:creationId xmlns:p14="http://schemas.microsoft.com/office/powerpoint/2010/main" val="1718790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a:extLst>
              <a:ext uri="{FF2B5EF4-FFF2-40B4-BE49-F238E27FC236}">
                <a16:creationId xmlns:a16="http://schemas.microsoft.com/office/drawing/2014/main" id="{430BC84B-F530-DB80-C374-081CB5F22CC3}"/>
              </a:ext>
            </a:extLst>
          </p:cNvPr>
          <p:cNvSpPr>
            <a:spLocks noGrp="1"/>
          </p:cNvSpPr>
          <p:nvPr>
            <p:ph type="body" sz="half" idx="2"/>
          </p:nvPr>
        </p:nvSpPr>
        <p:spPr>
          <a:xfrm>
            <a:off x="1" y="209006"/>
            <a:ext cx="11612880" cy="4140925"/>
          </a:xfrm>
        </p:spPr>
        <p:txBody>
          <a:bodyPr>
            <a:normAutofit/>
          </a:bodyPr>
          <a:lstStyle/>
          <a:p>
            <a:pPr algn="r"/>
            <a:r>
              <a:rPr lang="ar-LY" b="1" dirty="0">
                <a:effectLst>
                  <a:outerShdw blurRad="38100" dist="38100" dir="2700000" algn="tl">
                    <a:srgbClr val="000000">
                      <a:alpha val="43137"/>
                    </a:srgbClr>
                  </a:outerShdw>
                </a:effectLst>
              </a:rPr>
              <a:t>ثانيا: الحالبة غير الصحيحة</a:t>
            </a:r>
          </a:p>
          <a:p>
            <a:pPr algn="r"/>
            <a:r>
              <a:rPr lang="ar-LY" dirty="0"/>
              <a:t>خلال الحلابة يكون الضرع أكثر عرضة الانتقال العدوى والإصابة بالمرض بسبب توسع فتحة اللحمة لذلك فإن الحلابة غير الصحيحة والأخطاء المرتكبة في هذه المرحلة تعتبر من العوامل الأساسية المسببة لأمراض الضرع.</a:t>
            </a:r>
          </a:p>
          <a:p>
            <a:pPr algn="r"/>
            <a:r>
              <a:rPr lang="ar-LY" b="1" dirty="0">
                <a:effectLst>
                  <a:outerShdw blurRad="38100" dist="38100" dir="2700000" algn="tl">
                    <a:srgbClr val="000000">
                      <a:alpha val="43137"/>
                    </a:srgbClr>
                  </a:outerShdw>
                </a:effectLst>
              </a:rPr>
              <a:t>ثالثا : آلة الحالبة </a:t>
            </a:r>
          </a:p>
          <a:p>
            <a:pPr algn="r"/>
            <a:r>
              <a:rPr lang="ar-LY" dirty="0"/>
              <a:t>إن أي خلل في عمل آلة الحلابة وعدم الصيانة الدورية لها وعدم تنظيفها بشكل صحيح لها  تأثير سلبي على صحة الضرع.</a:t>
            </a:r>
          </a:p>
          <a:p>
            <a:pPr marL="285750" indent="-285750" algn="r">
              <a:buFont typeface="Wingdings" panose="05000000000000000000" pitchFamily="2" charset="2"/>
              <a:buChar char="Ø"/>
            </a:pPr>
            <a:r>
              <a:rPr lang="ar-LY" dirty="0">
                <a:effectLst>
                  <a:outerShdw blurRad="38100" dist="38100" dir="2700000" algn="tl">
                    <a:srgbClr val="000000">
                      <a:alpha val="43137"/>
                    </a:srgbClr>
                  </a:outerShdw>
                </a:effectLst>
              </a:rPr>
              <a:t> </a:t>
            </a:r>
            <a:r>
              <a:rPr lang="ar-LY" b="1" dirty="0">
                <a:effectLst>
                  <a:outerShdw blurRad="38100" dist="38100" dir="2700000" algn="tl">
                    <a:srgbClr val="000000">
                      <a:alpha val="43137"/>
                    </a:srgbClr>
                  </a:outerShdw>
                </a:effectLst>
              </a:rPr>
              <a:t>كؤوس الحلابة: </a:t>
            </a:r>
            <a:r>
              <a:rPr lang="ar-LY" dirty="0"/>
              <a:t>إن عدم نظافة الأجزاء المطاطية لكؤوس الحلابة وتشققها يؤديان الى منو وتكاثر الجراثيم من حلبة الى أخرى، مما يساهم في انتقال الجراثيم إلى ضرع الأبقار وأيضاً انتقالها من بقرة مصابة الى بقرة سليمة.</a:t>
            </a:r>
          </a:p>
          <a:p>
            <a:pPr marL="285750" indent="-285750" algn="r">
              <a:buFont typeface="Wingdings" panose="05000000000000000000" pitchFamily="2" charset="2"/>
              <a:buChar char="Ø"/>
            </a:pPr>
            <a:r>
              <a:rPr lang="ar-LY" b="1" dirty="0">
                <a:effectLst>
                  <a:outerShdw blurRad="38100" dist="38100" dir="2700000" algn="tl">
                    <a:srgbClr val="000000">
                      <a:alpha val="43137"/>
                    </a:srgbClr>
                  </a:outerShdw>
                </a:effectLst>
              </a:rPr>
              <a:t>معدل سرعة آلة الحلابة: </a:t>
            </a:r>
            <a:r>
              <a:rPr lang="ar-LY" dirty="0"/>
              <a:t>إن عدد النبضات المثالي هو 60 نبضة بالدقيقة، فإن أي ارتفاع أو انخفاض عن هذه السرعة بإمكانه أن يسبب أضراراً وتلفاً وتآكل في طرف اللحمة مما يسهل  دخول الجراثيم.</a:t>
            </a:r>
          </a:p>
          <a:p>
            <a:pPr marL="285750" indent="-285750" algn="r">
              <a:buFont typeface="Wingdings" panose="05000000000000000000" pitchFamily="2" charset="2"/>
              <a:buChar char="Ø"/>
            </a:pPr>
            <a:r>
              <a:rPr lang="ar-LY" b="1" dirty="0">
                <a:effectLst>
                  <a:outerShdw blurRad="38100" dist="38100" dir="2700000" algn="tl">
                    <a:srgbClr val="000000">
                      <a:alpha val="43137"/>
                    </a:srgbClr>
                  </a:outerShdw>
                </a:effectLst>
              </a:rPr>
              <a:t>ضغط آلة الحلابة : </a:t>
            </a:r>
            <a:r>
              <a:rPr lang="ar-LY" dirty="0"/>
              <a:t>عندما يطرأ انخفاض في ضغط آلة الحلابة يحصل رجوع للحليب من كؤوس الحلابة الى قناة اللحمة ومن ثم الى الضرع مما يؤدي الى دخول الجراثيم، وعليه فإن الضغط المثالي آلة الحلابة هو ما بني 45 و50 كيلو باسكال كما يظهر على ساعة الضغط.</a:t>
            </a:r>
          </a:p>
          <a:p>
            <a:pPr algn="r"/>
            <a:endParaRPr lang="ar-LY" dirty="0"/>
          </a:p>
        </p:txBody>
      </p:sp>
      <p:pic>
        <p:nvPicPr>
          <p:cNvPr id="5" name="صورة 4">
            <a:extLst>
              <a:ext uri="{FF2B5EF4-FFF2-40B4-BE49-F238E27FC236}">
                <a16:creationId xmlns:a16="http://schemas.microsoft.com/office/drawing/2014/main" id="{DF047C02-8304-D9C6-AEAD-A9D361EB5D36}"/>
              </a:ext>
            </a:extLst>
          </p:cNvPr>
          <p:cNvPicPr>
            <a:picLocks noChangeAspect="1"/>
          </p:cNvPicPr>
          <p:nvPr/>
        </p:nvPicPr>
        <p:blipFill>
          <a:blip r:embed="rId2"/>
          <a:stretch>
            <a:fillRect/>
          </a:stretch>
        </p:blipFill>
        <p:spPr>
          <a:xfrm>
            <a:off x="2569690" y="3944983"/>
            <a:ext cx="6473501" cy="2177521"/>
          </a:xfrm>
          <a:prstGeom prst="rect">
            <a:avLst/>
          </a:prstGeom>
          <a:ln>
            <a:noFill/>
          </a:ln>
          <a:effectLst>
            <a:softEdge rad="112500"/>
          </a:effectLst>
        </p:spPr>
      </p:pic>
    </p:spTree>
    <p:extLst>
      <p:ext uri="{BB962C8B-B14F-4D97-AF65-F5344CB8AC3E}">
        <p14:creationId xmlns:p14="http://schemas.microsoft.com/office/powerpoint/2010/main" val="2132375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a:extLst>
              <a:ext uri="{FF2B5EF4-FFF2-40B4-BE49-F238E27FC236}">
                <a16:creationId xmlns:a16="http://schemas.microsoft.com/office/drawing/2014/main" id="{A0BF3CDF-ECEF-770E-EF6D-285D2C0EB594}"/>
              </a:ext>
            </a:extLst>
          </p:cNvPr>
          <p:cNvSpPr>
            <a:spLocks noGrp="1"/>
          </p:cNvSpPr>
          <p:nvPr>
            <p:ph type="body" sz="half" idx="2"/>
          </p:nvPr>
        </p:nvSpPr>
        <p:spPr>
          <a:xfrm>
            <a:off x="0" y="195943"/>
            <a:ext cx="11612879" cy="1522168"/>
          </a:xfrm>
        </p:spPr>
        <p:txBody>
          <a:bodyPr>
            <a:normAutofit/>
          </a:bodyPr>
          <a:lstStyle/>
          <a:p>
            <a:pPr algn="r"/>
            <a:r>
              <a:rPr lang="ar-LY" sz="2400" b="1" dirty="0">
                <a:effectLst>
                  <a:outerShdw blurRad="38100" dist="38100" dir="2700000" algn="tl">
                    <a:srgbClr val="000000">
                      <a:alpha val="43137"/>
                    </a:srgbClr>
                  </a:outerShdw>
                </a:effectLst>
              </a:rPr>
              <a:t>رابعا : التقرحات والجروح </a:t>
            </a:r>
          </a:p>
          <a:p>
            <a:pPr algn="r"/>
            <a:r>
              <a:rPr lang="ar-LY" sz="2400" dirty="0"/>
              <a:t>تسهل التقرحات والجروح التي تصيب الضرع واللحمة عملية دخول الجراثيم الى داخل الضرع، هذا فضالً عن الوضع الشاذ للضرع والحالمات</a:t>
            </a:r>
          </a:p>
        </p:txBody>
      </p:sp>
      <p:pic>
        <p:nvPicPr>
          <p:cNvPr id="5" name="صورة 4">
            <a:extLst>
              <a:ext uri="{FF2B5EF4-FFF2-40B4-BE49-F238E27FC236}">
                <a16:creationId xmlns:a16="http://schemas.microsoft.com/office/drawing/2014/main" id="{273A7E48-7091-D4BD-6ADF-8BE2923168EF}"/>
              </a:ext>
            </a:extLst>
          </p:cNvPr>
          <p:cNvPicPr>
            <a:picLocks noChangeAspect="1"/>
          </p:cNvPicPr>
          <p:nvPr/>
        </p:nvPicPr>
        <p:blipFill>
          <a:blip r:embed="rId2"/>
          <a:stretch>
            <a:fillRect/>
          </a:stretch>
        </p:blipFill>
        <p:spPr>
          <a:xfrm>
            <a:off x="4104733" y="1837380"/>
            <a:ext cx="4225048" cy="2373380"/>
          </a:xfrm>
          <a:prstGeom prst="rect">
            <a:avLst/>
          </a:prstGeom>
          <a:ln>
            <a:noFill/>
          </a:ln>
          <a:effectLst>
            <a:softEdge rad="112500"/>
          </a:effectLst>
        </p:spPr>
      </p:pic>
      <p:sp>
        <p:nvSpPr>
          <p:cNvPr id="7" name="مربع نص 6">
            <a:extLst>
              <a:ext uri="{FF2B5EF4-FFF2-40B4-BE49-F238E27FC236}">
                <a16:creationId xmlns:a16="http://schemas.microsoft.com/office/drawing/2014/main" id="{1096162E-BEDC-0F3E-2AA5-6F8269E4DBED}"/>
              </a:ext>
            </a:extLst>
          </p:cNvPr>
          <p:cNvSpPr txBox="1"/>
          <p:nvPr/>
        </p:nvSpPr>
        <p:spPr>
          <a:xfrm>
            <a:off x="0" y="4539725"/>
            <a:ext cx="12035434" cy="1200329"/>
          </a:xfrm>
          <a:prstGeom prst="rect">
            <a:avLst/>
          </a:prstGeom>
          <a:noFill/>
        </p:spPr>
        <p:txBody>
          <a:bodyPr wrap="square">
            <a:spAutoFit/>
          </a:bodyPr>
          <a:lstStyle/>
          <a:p>
            <a:pPr algn="r"/>
            <a:r>
              <a:rPr lang="ar-LY" sz="2400" b="1" dirty="0">
                <a:effectLst>
                  <a:outerShdw blurRad="38100" dist="38100" dir="2700000" algn="tl">
                    <a:srgbClr val="000000">
                      <a:alpha val="43137"/>
                    </a:srgbClr>
                  </a:outerShdw>
                </a:effectLst>
              </a:rPr>
              <a:t>خامسا : التغذية:</a:t>
            </a:r>
          </a:p>
          <a:p>
            <a:pPr algn="r"/>
            <a:r>
              <a:rPr lang="ar-LY" sz="2400" dirty="0"/>
              <a:t> تعتبر التغذية غير الصحيحة والعليقة غير المتوازنة من مسببات التهاب الضرع حيث أن الأمراض الناجمة عن سوء التغذية تؤثر على مناعة الجسم وبالتالي ترتفع فرصة كالصابة بالتهاب الضرع.</a:t>
            </a:r>
          </a:p>
        </p:txBody>
      </p:sp>
    </p:spTree>
    <p:extLst>
      <p:ext uri="{BB962C8B-B14F-4D97-AF65-F5344CB8AC3E}">
        <p14:creationId xmlns:p14="http://schemas.microsoft.com/office/powerpoint/2010/main" val="2512694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7B9E08D-CC14-96E2-2611-CA674E395947}"/>
              </a:ext>
            </a:extLst>
          </p:cNvPr>
          <p:cNvSpPr>
            <a:spLocks noGrp="1"/>
          </p:cNvSpPr>
          <p:nvPr>
            <p:ph type="title"/>
          </p:nvPr>
        </p:nvSpPr>
        <p:spPr>
          <a:xfrm>
            <a:off x="7785462" y="97971"/>
            <a:ext cx="4194503" cy="1012371"/>
          </a:xfrm>
        </p:spPr>
        <p:txBody>
          <a:bodyPr/>
          <a:lstStyle/>
          <a:p>
            <a:pPr algn="r"/>
            <a:r>
              <a:rPr lang="ar-LY" dirty="0"/>
              <a:t>الخطوات الوقائية:</a:t>
            </a:r>
          </a:p>
        </p:txBody>
      </p:sp>
      <p:sp>
        <p:nvSpPr>
          <p:cNvPr id="3" name="عنصر نائب للنص 2">
            <a:extLst>
              <a:ext uri="{FF2B5EF4-FFF2-40B4-BE49-F238E27FC236}">
                <a16:creationId xmlns:a16="http://schemas.microsoft.com/office/drawing/2014/main" id="{75E41B7A-A25F-3CBB-AA23-F213361A3CF3}"/>
              </a:ext>
            </a:extLst>
          </p:cNvPr>
          <p:cNvSpPr>
            <a:spLocks noGrp="1"/>
          </p:cNvSpPr>
          <p:nvPr>
            <p:ph type="body" sz="half" idx="2"/>
          </p:nvPr>
        </p:nvSpPr>
        <p:spPr>
          <a:xfrm>
            <a:off x="409303" y="318052"/>
            <a:ext cx="11665131" cy="5327374"/>
          </a:xfrm>
        </p:spPr>
        <p:txBody>
          <a:bodyPr>
            <a:noAutofit/>
          </a:bodyPr>
          <a:lstStyle/>
          <a:p>
            <a:pPr algn="just"/>
            <a:endParaRPr lang="ar-LY" sz="1600" dirty="0"/>
          </a:p>
          <a:p>
            <a:pPr algn="just"/>
            <a:r>
              <a:rPr lang="ar-LY" sz="1600" dirty="0"/>
              <a:t>يجب على مربي البقار العمل على تفادي حصول التهاب الضرع وتخفيف الإصابة الى أدنى مستوياتها وذلك من خلال اتباع الخطوات الوقائية التالية:</a:t>
            </a:r>
          </a:p>
          <a:p>
            <a:pPr algn="just"/>
            <a:r>
              <a:rPr lang="ar-LY" sz="1600" b="1" dirty="0">
                <a:effectLst>
                  <a:outerShdw blurRad="38100" dist="38100" dir="2700000" algn="tl">
                    <a:srgbClr val="000000">
                      <a:alpha val="43137"/>
                    </a:srgbClr>
                  </a:outerShdw>
                </a:effectLst>
              </a:rPr>
              <a:t>أولا: النظافة</a:t>
            </a:r>
          </a:p>
          <a:p>
            <a:pPr algn="just"/>
            <a:r>
              <a:rPr lang="ar-LY" sz="1600" dirty="0"/>
              <a:t>للتخلص من مسببات عدوى التهاب الضرع يجب تقدمي عناية كبيرة للنظافة في مزارع الأبقار </a:t>
            </a:r>
          </a:p>
          <a:p>
            <a:pPr algn="just"/>
            <a:r>
              <a:rPr lang="ar-LY" sz="1600" dirty="0"/>
              <a:t>الحلوب ابتداء من زريبة الأبقار وصولا إلى العاملين في المزرعة.</a:t>
            </a:r>
          </a:p>
          <a:p>
            <a:pPr marL="285750" indent="-285750" algn="just">
              <a:buFont typeface="Arial" panose="020B0604020202020204" pitchFamily="34" charset="0"/>
              <a:buChar char="•"/>
            </a:pPr>
            <a:r>
              <a:rPr lang="ar-LY" sz="1600" b="1" dirty="0">
                <a:effectLst>
                  <a:outerShdw blurRad="38100" dist="38100" dir="2700000" algn="tl">
                    <a:srgbClr val="000000">
                      <a:alpha val="43137"/>
                    </a:srgbClr>
                  </a:outerShdw>
                </a:effectLst>
              </a:rPr>
              <a:t>الزريبة: </a:t>
            </a:r>
            <a:r>
              <a:rPr lang="ar-LY" sz="1600" dirty="0"/>
              <a:t>يجب أن يتم تنظيفه بشكل دوري  والحرص على عدم تجمع الروث والتخلص من الرطوبة الزائدة وتأمني فرشة جافة ونظيفة للأبقار وتغييرها دورياً إضافة الى تأمني تهوية وإضاءة كافيتين في الزريبة كل ذلك بهدف تأمني بيئة نظيفة للأبقار. </a:t>
            </a:r>
          </a:p>
          <a:p>
            <a:pPr marL="285750" indent="-285750" algn="just">
              <a:buFont typeface="Arial" panose="020B0604020202020204" pitchFamily="34" charset="0"/>
              <a:buChar char="•"/>
            </a:pPr>
            <a:r>
              <a:rPr lang="ar-LY" sz="1600" b="1" dirty="0">
                <a:effectLst>
                  <a:outerShdw blurRad="38100" dist="38100" dir="2700000" algn="tl">
                    <a:srgbClr val="000000">
                      <a:alpha val="43137"/>
                    </a:srgbClr>
                  </a:outerShdw>
                </a:effectLst>
              </a:rPr>
              <a:t>مكان الحلب: </a:t>
            </a:r>
            <a:r>
              <a:rPr lang="ar-LY" sz="1600" dirty="0"/>
              <a:t>بما أن معظم حالات العدوى تحصل في فترة الحلب لذلك يجب تأمني عناية خاصة مبكان حلب الأبقار ويجب الحرص على أن يكون هذا المكان نظيفاً تماماً قبل دخول الأبقار الى المحلب ويجب استعمال مواد التنظيف والمطهرات الخاصة لهذه الأمكنة.</a:t>
            </a:r>
          </a:p>
          <a:p>
            <a:pPr marL="285750" indent="-285750" algn="just">
              <a:buFont typeface="Arial" panose="020B0604020202020204" pitchFamily="34" charset="0"/>
              <a:buChar char="•"/>
            </a:pPr>
            <a:r>
              <a:rPr lang="ar-LY" sz="1600" b="1" dirty="0">
                <a:effectLst>
                  <a:outerShdw blurRad="38100" dist="38100" dir="2700000" algn="tl">
                    <a:srgbClr val="000000">
                      <a:alpha val="43137"/>
                    </a:srgbClr>
                  </a:outerShdw>
                </a:effectLst>
              </a:rPr>
              <a:t>آلة الحلبة ومعدات الحلب: </a:t>
            </a:r>
            <a:r>
              <a:rPr lang="ar-LY" sz="1600" dirty="0"/>
              <a:t>يجب تنظيف آلة الحلابة وجميع أجزائها بعناية مباشرة بعد كل </a:t>
            </a:r>
          </a:p>
          <a:p>
            <a:pPr algn="just"/>
            <a:r>
              <a:rPr lang="ar-LY" sz="1600" dirty="0"/>
              <a:t>حلبة وذلك لمنع استيطان وتكاثر الجراثيم بداخلها، إضافة الى تنظيف جميع المعدات التي لها </a:t>
            </a:r>
          </a:p>
          <a:p>
            <a:pPr algn="just"/>
            <a:r>
              <a:rPr lang="ar-LY" sz="1600" dirty="0"/>
              <a:t>عالقة بعملية الحلب</a:t>
            </a:r>
          </a:p>
        </p:txBody>
      </p:sp>
      <p:pic>
        <p:nvPicPr>
          <p:cNvPr id="5" name="صورة 4">
            <a:extLst>
              <a:ext uri="{FF2B5EF4-FFF2-40B4-BE49-F238E27FC236}">
                <a16:creationId xmlns:a16="http://schemas.microsoft.com/office/drawing/2014/main" id="{0D91D69B-155E-22C8-BE55-02EAE1768248}"/>
              </a:ext>
            </a:extLst>
          </p:cNvPr>
          <p:cNvPicPr>
            <a:picLocks noChangeAspect="1"/>
          </p:cNvPicPr>
          <p:nvPr/>
        </p:nvPicPr>
        <p:blipFill>
          <a:blip r:embed="rId2"/>
          <a:stretch>
            <a:fillRect/>
          </a:stretch>
        </p:blipFill>
        <p:spPr>
          <a:xfrm>
            <a:off x="409303" y="3817383"/>
            <a:ext cx="5381897" cy="2305122"/>
          </a:xfrm>
          <a:prstGeom prst="rect">
            <a:avLst/>
          </a:prstGeom>
          <a:ln>
            <a:noFill/>
          </a:ln>
          <a:effectLst>
            <a:softEdge rad="112500"/>
          </a:effectLst>
        </p:spPr>
      </p:pic>
    </p:spTree>
    <p:extLst>
      <p:ext uri="{BB962C8B-B14F-4D97-AF65-F5344CB8AC3E}">
        <p14:creationId xmlns:p14="http://schemas.microsoft.com/office/powerpoint/2010/main" val="2866109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a:extLst>
              <a:ext uri="{FF2B5EF4-FFF2-40B4-BE49-F238E27FC236}">
                <a16:creationId xmlns:a16="http://schemas.microsoft.com/office/drawing/2014/main" id="{77FC7F04-BEFA-8934-D8CA-C7E57DE2BA80}"/>
              </a:ext>
            </a:extLst>
          </p:cNvPr>
          <p:cNvSpPr>
            <a:spLocks noGrp="1"/>
          </p:cNvSpPr>
          <p:nvPr>
            <p:ph type="body" sz="half" idx="2"/>
          </p:nvPr>
        </p:nvSpPr>
        <p:spPr>
          <a:xfrm>
            <a:off x="1" y="0"/>
            <a:ext cx="12192000" cy="6122504"/>
          </a:xfrm>
        </p:spPr>
        <p:txBody>
          <a:bodyPr>
            <a:normAutofit/>
          </a:bodyPr>
          <a:lstStyle/>
          <a:p>
            <a:pPr marL="285750" indent="-285750" algn="just">
              <a:buFont typeface="Arial" panose="020B0604020202020204" pitchFamily="34" charset="0"/>
              <a:buChar char="•"/>
            </a:pPr>
            <a:r>
              <a:rPr lang="ar-LY" b="1" dirty="0">
                <a:effectLst>
                  <a:outerShdw blurRad="38100" dist="38100" dir="2700000" algn="tl">
                    <a:srgbClr val="000000">
                      <a:alpha val="43137"/>
                    </a:srgbClr>
                  </a:outerShdw>
                </a:effectLst>
              </a:rPr>
              <a:t>البقرة: </a:t>
            </a:r>
            <a:r>
              <a:rPr lang="ar-LY" dirty="0"/>
              <a:t>تشكل الأبقار غير النظيفة مصدراً مهماً للجراثيم التي بدورها تؤدي الى التهاب الضرع وهنا تكمن أهمية العناية بنظافة البقرة وخاصة الضرع.</a:t>
            </a:r>
          </a:p>
          <a:p>
            <a:pPr marL="285750" indent="-285750" algn="just">
              <a:buFont typeface="Arial" panose="020B0604020202020204" pitchFamily="34" charset="0"/>
              <a:buChar char="•"/>
            </a:pPr>
            <a:r>
              <a:rPr lang="ar-LY" b="1" dirty="0">
                <a:effectLst>
                  <a:outerShdw blurRad="38100" dist="38100" dir="2700000" algn="tl">
                    <a:srgbClr val="000000">
                      <a:alpha val="43137"/>
                    </a:srgbClr>
                  </a:outerShdw>
                </a:effectLst>
              </a:rPr>
              <a:t>العمال: </a:t>
            </a:r>
            <a:r>
              <a:rPr lang="ar-LY" dirty="0"/>
              <a:t>يجب أن يعتني كل من يقوم بعملية حلب الأبقار بنظافته الشخصية حتى لا يشكل مصدراً للجراثيم، ويجب عليه الامتناع عن القيام بهذا العمل في حال كان مريضاً أو لديه جروح أو تقرحات في اليدين.</a:t>
            </a:r>
          </a:p>
          <a:p>
            <a:pPr algn="just"/>
            <a:r>
              <a:rPr lang="ar-LY" b="1" dirty="0">
                <a:effectLst>
                  <a:outerShdw blurRad="38100" dist="38100" dir="2700000" algn="tl">
                    <a:srgbClr val="000000">
                      <a:alpha val="43137"/>
                    </a:srgbClr>
                  </a:outerShdw>
                </a:effectLst>
              </a:rPr>
              <a:t>ثانيا ِ الحالبة:</a:t>
            </a:r>
          </a:p>
          <a:p>
            <a:pPr algn="just"/>
            <a:r>
              <a:rPr lang="ar-LY" dirty="0"/>
              <a:t>من أهم الخطوات الوقائية من الإصابة بالتهابات الضرع هي الحلابة الصحيحة والتأكيد على الصيانة الدورية للحّلبة وتنظيفها وتعقيمها بعد كل استعمال وال ننسى </a:t>
            </a:r>
          </a:p>
          <a:p>
            <a:pPr algn="just"/>
            <a:r>
              <a:rPr lang="ar-LY" dirty="0"/>
              <a:t>اهمية تغطيس الحالمات باليود فور الانتهاء من حلب كل بقرة.</a:t>
            </a:r>
          </a:p>
          <a:p>
            <a:pPr algn="just"/>
            <a:r>
              <a:rPr lang="ar-LY" b="1" dirty="0">
                <a:effectLst>
                  <a:outerShdw blurRad="38100" dist="38100" dir="2700000" algn="tl">
                    <a:srgbClr val="000000">
                      <a:alpha val="43137"/>
                    </a:srgbClr>
                  </a:outerShdw>
                </a:effectLst>
              </a:rPr>
              <a:t> ثالثا: تفطيم الأبقار</a:t>
            </a:r>
          </a:p>
          <a:p>
            <a:pPr algn="just"/>
            <a:r>
              <a:rPr lang="ar-LY" dirty="0"/>
              <a:t>تعتبر الفترة الأولى من مرحلة الفطام من الفترات الحساسة جداً وتسهل خالها عملية العدوى لذلك يجب فطم الأبقار بطريقة صحيحة وتأمني بيئة نظيفة لها واستعمال احلقن الخاصة (عصارات التجفيف) التي حتمي الضرع خلال فترة التجفيف بطريقة فعالة خاصة في </a:t>
            </a:r>
          </a:p>
          <a:p>
            <a:pPr algn="just"/>
            <a:r>
              <a:rPr lang="ar-LY" dirty="0"/>
              <a:t>الفترة الحرجة (21 يوم من بدء التجفيف).</a:t>
            </a:r>
          </a:p>
          <a:p>
            <a:pPr algn="just"/>
            <a:r>
              <a:rPr lang="ar-LY" b="1" dirty="0">
                <a:effectLst>
                  <a:outerShdw blurRad="38100" dist="38100" dir="2700000" algn="tl">
                    <a:srgbClr val="000000">
                      <a:alpha val="43137"/>
                    </a:srgbClr>
                  </a:outerShdw>
                </a:effectLst>
              </a:rPr>
              <a:t>رابعا: التغذية</a:t>
            </a:r>
          </a:p>
          <a:p>
            <a:pPr algn="just"/>
            <a:r>
              <a:rPr lang="ar-LY" dirty="0"/>
              <a:t>ان تقدمي عليقة متوازنة للأبقار الحلوب بطريقة صحيحة له تأثير كبير على صحة الأبقار </a:t>
            </a:r>
          </a:p>
          <a:p>
            <a:pPr algn="just"/>
            <a:r>
              <a:rPr lang="ar-LY" dirty="0"/>
              <a:t>ويؤدي الى تفادي العديد من المشاكل وخاصة التهاب الضرع ومن املهم جداً الانتباه الى وجود </a:t>
            </a:r>
          </a:p>
          <a:p>
            <a:pPr algn="just"/>
            <a:r>
              <a:rPr lang="ar-LY" dirty="0"/>
              <a:t>الفيتامينات والمالح المعدنية بكميات صحيحة في العليقة.</a:t>
            </a:r>
          </a:p>
        </p:txBody>
      </p:sp>
      <p:pic>
        <p:nvPicPr>
          <p:cNvPr id="5" name="صورة 4">
            <a:extLst>
              <a:ext uri="{FF2B5EF4-FFF2-40B4-BE49-F238E27FC236}">
                <a16:creationId xmlns:a16="http://schemas.microsoft.com/office/drawing/2014/main" id="{96102D3C-FC5C-58A6-4995-1876EC50A326}"/>
              </a:ext>
            </a:extLst>
          </p:cNvPr>
          <p:cNvPicPr>
            <a:picLocks noChangeAspect="1"/>
          </p:cNvPicPr>
          <p:nvPr/>
        </p:nvPicPr>
        <p:blipFill>
          <a:blip r:embed="rId2"/>
          <a:stretch>
            <a:fillRect/>
          </a:stretch>
        </p:blipFill>
        <p:spPr>
          <a:xfrm>
            <a:off x="434861" y="3653624"/>
            <a:ext cx="4963886" cy="2468880"/>
          </a:xfrm>
          <a:prstGeom prst="rect">
            <a:avLst/>
          </a:prstGeom>
        </p:spPr>
      </p:pic>
    </p:spTree>
    <p:extLst>
      <p:ext uri="{BB962C8B-B14F-4D97-AF65-F5344CB8AC3E}">
        <p14:creationId xmlns:p14="http://schemas.microsoft.com/office/powerpoint/2010/main" val="2718547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516A9E7-BD73-31FF-6F0C-AD910057A774}"/>
              </a:ext>
            </a:extLst>
          </p:cNvPr>
          <p:cNvSpPr>
            <a:spLocks noGrp="1"/>
          </p:cNvSpPr>
          <p:nvPr>
            <p:ph type="title"/>
          </p:nvPr>
        </p:nvSpPr>
        <p:spPr>
          <a:xfrm>
            <a:off x="897549" y="458455"/>
            <a:ext cx="10396902" cy="792261"/>
          </a:xfrm>
        </p:spPr>
        <p:txBody>
          <a:bodyPr>
            <a:normAutofit fontScale="90000"/>
          </a:bodyPr>
          <a:lstStyle/>
          <a:p>
            <a:pPr algn="r"/>
            <a:r>
              <a:rPr lang="ar-LY" dirty="0"/>
              <a:t>حلابة الأبقار:</a:t>
            </a:r>
            <a:br>
              <a:rPr lang="ar-LY" dirty="0"/>
            </a:br>
            <a:endParaRPr lang="ar-LY" dirty="0"/>
          </a:p>
        </p:txBody>
      </p:sp>
      <p:sp>
        <p:nvSpPr>
          <p:cNvPr id="3" name="عنصر نائب للنص 2">
            <a:extLst>
              <a:ext uri="{FF2B5EF4-FFF2-40B4-BE49-F238E27FC236}">
                <a16:creationId xmlns:a16="http://schemas.microsoft.com/office/drawing/2014/main" id="{FF33957A-8725-EAEC-B741-B7011B161742}"/>
              </a:ext>
            </a:extLst>
          </p:cNvPr>
          <p:cNvSpPr>
            <a:spLocks noGrp="1"/>
          </p:cNvSpPr>
          <p:nvPr>
            <p:ph type="body" sz="half" idx="2"/>
          </p:nvPr>
        </p:nvSpPr>
        <p:spPr>
          <a:xfrm>
            <a:off x="0" y="745067"/>
            <a:ext cx="11667067" cy="4859866"/>
          </a:xfrm>
        </p:spPr>
        <p:txBody>
          <a:bodyPr>
            <a:normAutofit/>
          </a:bodyPr>
          <a:lstStyle/>
          <a:p>
            <a:pPr algn="just"/>
            <a:r>
              <a:rPr lang="ar-LY" dirty="0"/>
              <a:t>في مزارع الأبقار الحلوب، هناك عالقة وثيقة بني طريقة وإدارة حلب الأبقار وبني العائدات المالية  من المزرعة، لذلك على مربي الأبقار أن يولي هذه العملية وما يرافقها من ممارسات اهتماماً كبيراً ِ . تهدف الحلابة الصحيحة للأبقار الى:</a:t>
            </a:r>
          </a:p>
          <a:p>
            <a:pPr marL="285750" indent="-285750" algn="just">
              <a:buFontTx/>
              <a:buChar char="-"/>
            </a:pPr>
            <a:r>
              <a:rPr lang="ar-LY" dirty="0"/>
              <a:t>الحصول على كامل كمية الحليب المتاحة من البقرة.</a:t>
            </a:r>
          </a:p>
          <a:p>
            <a:pPr marL="285750" indent="-285750" algn="just">
              <a:buFontTx/>
              <a:buChar char="-"/>
            </a:pPr>
            <a:r>
              <a:rPr lang="ar-LY" dirty="0"/>
              <a:t>الحصول على حليب صحي ونظيف.</a:t>
            </a:r>
          </a:p>
          <a:p>
            <a:pPr marL="285750" indent="-285750" algn="just">
              <a:buFontTx/>
              <a:buChar char="-"/>
            </a:pPr>
            <a:r>
              <a:rPr lang="ar-LY" dirty="0"/>
              <a:t>المحافظة على صحة الضرع.</a:t>
            </a:r>
          </a:p>
          <a:p>
            <a:pPr marL="285750" indent="-285750" algn="just">
              <a:buFontTx/>
              <a:buChar char="-"/>
            </a:pPr>
            <a:r>
              <a:rPr lang="ar-LY" dirty="0"/>
              <a:t>تأمني جو صحي ومريح للبقرة.</a:t>
            </a:r>
          </a:p>
          <a:p>
            <a:pPr algn="just"/>
            <a:r>
              <a:rPr lang="ar-LY" dirty="0"/>
              <a:t>من اجل حالبة صحيحة تساهم بتحقيق الأهداف المذكورة أعاله يجب على المربي التزام  بالقواعد العشر التالية:</a:t>
            </a:r>
          </a:p>
          <a:p>
            <a:pPr algn="just"/>
            <a:r>
              <a:rPr lang="ar-LY" b="1" dirty="0">
                <a:effectLst>
                  <a:outerShdw blurRad="38100" dist="38100" dir="2700000" algn="tl">
                    <a:srgbClr val="000000">
                      <a:alpha val="43137"/>
                    </a:srgbClr>
                  </a:outerShdw>
                </a:effectLst>
              </a:rPr>
              <a:t>القاعدة الأولى: </a:t>
            </a:r>
            <a:r>
              <a:rPr lang="ar-LY" dirty="0"/>
              <a:t>حلابة الأبقار في أوقات منتظمة والحرص على أن تكون الفترة بني الحلابة والأخرى متساوية حتى يتسنى للحليب أن يتكون بكميات كافية في الضرع.</a:t>
            </a:r>
          </a:p>
          <a:p>
            <a:pPr algn="just"/>
            <a:r>
              <a:rPr lang="ar-LY" dirty="0"/>
              <a:t>- في حالة الحلابة مرتني في اليوم يجب أن تكون الفترة 12 ساعة بني الحلابة والأخرى</a:t>
            </a:r>
          </a:p>
          <a:p>
            <a:pPr algn="just"/>
            <a:r>
              <a:rPr lang="ar-LY" dirty="0"/>
              <a:t>- في حالة الحلابة ثالث مرات في اليوم يجب أن تكون الفترة 8 ساعات بني الحلابة والأخرى</a:t>
            </a:r>
          </a:p>
        </p:txBody>
      </p:sp>
    </p:spTree>
    <p:extLst>
      <p:ext uri="{BB962C8B-B14F-4D97-AF65-F5344CB8AC3E}">
        <p14:creationId xmlns:p14="http://schemas.microsoft.com/office/powerpoint/2010/main" val="38173863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a:extLst>
              <a:ext uri="{FF2B5EF4-FFF2-40B4-BE49-F238E27FC236}">
                <a16:creationId xmlns:a16="http://schemas.microsoft.com/office/drawing/2014/main" id="{57BDBE50-B3B8-3759-6869-D418333C8935}"/>
              </a:ext>
            </a:extLst>
          </p:cNvPr>
          <p:cNvSpPr>
            <a:spLocks noGrp="1"/>
          </p:cNvSpPr>
          <p:nvPr>
            <p:ph type="body" sz="half" idx="2"/>
          </p:nvPr>
        </p:nvSpPr>
        <p:spPr>
          <a:xfrm>
            <a:off x="0" y="16934"/>
            <a:ext cx="11717867" cy="2506133"/>
          </a:xfrm>
        </p:spPr>
        <p:txBody>
          <a:bodyPr>
            <a:normAutofit/>
          </a:bodyPr>
          <a:lstStyle/>
          <a:p>
            <a:pPr algn="just"/>
            <a:r>
              <a:rPr lang="ar-LY" sz="2400" b="1" dirty="0">
                <a:effectLst>
                  <a:outerShdw blurRad="38100" dist="38100" dir="2700000" algn="tl">
                    <a:srgbClr val="000000">
                      <a:alpha val="43137"/>
                    </a:srgbClr>
                  </a:outerShdw>
                </a:effectLst>
              </a:rPr>
              <a:t>القاعدة الثانية: </a:t>
            </a:r>
            <a:r>
              <a:rPr lang="ar-LY" sz="2400" dirty="0"/>
              <a:t>تنظيف مكان الحلب والأبقار قبل الحلابة: ان خلق بيئة نظيفة للأبقار خلال عملية الحلب تعتبر من الوسائل الوقائية الهامة لتفادي حصول التهاب الضرع.</a:t>
            </a:r>
          </a:p>
          <a:p>
            <a:pPr algn="just"/>
            <a:r>
              <a:rPr lang="ar-LY" sz="2400" dirty="0"/>
              <a:t> لذلك يجب تنظيف مكان الحلب بعد وقبل كل عملية حلب وإزالة الروث المتراكم واستعمال مواد التنظيف والمعقمات المخصصة لهذا الغرض.</a:t>
            </a:r>
          </a:p>
          <a:p>
            <a:pPr algn="just"/>
            <a:r>
              <a:rPr lang="ar-LY" sz="2400" dirty="0"/>
              <a:t> كما يجب الحرص على أن تكون الأبقار نظيفة وخاصة الضرع. </a:t>
            </a:r>
          </a:p>
        </p:txBody>
      </p:sp>
      <p:pic>
        <p:nvPicPr>
          <p:cNvPr id="5" name="صورة 4">
            <a:extLst>
              <a:ext uri="{FF2B5EF4-FFF2-40B4-BE49-F238E27FC236}">
                <a16:creationId xmlns:a16="http://schemas.microsoft.com/office/drawing/2014/main" id="{89B6A592-7CEE-EA26-F269-68C92D3A8D8A}"/>
              </a:ext>
            </a:extLst>
          </p:cNvPr>
          <p:cNvPicPr>
            <a:picLocks noChangeAspect="1"/>
          </p:cNvPicPr>
          <p:nvPr/>
        </p:nvPicPr>
        <p:blipFill>
          <a:blip r:embed="rId2"/>
          <a:stretch>
            <a:fillRect/>
          </a:stretch>
        </p:blipFill>
        <p:spPr>
          <a:xfrm>
            <a:off x="677333" y="2641601"/>
            <a:ext cx="10363200" cy="34543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83380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a:extLst>
              <a:ext uri="{FF2B5EF4-FFF2-40B4-BE49-F238E27FC236}">
                <a16:creationId xmlns:a16="http://schemas.microsoft.com/office/drawing/2014/main" id="{44A002B2-7533-73E9-3614-67C5F6B6C6DC}"/>
              </a:ext>
            </a:extLst>
          </p:cNvPr>
          <p:cNvSpPr>
            <a:spLocks noGrp="1"/>
          </p:cNvSpPr>
          <p:nvPr>
            <p:ph type="body" sz="half" idx="2"/>
          </p:nvPr>
        </p:nvSpPr>
        <p:spPr>
          <a:xfrm>
            <a:off x="0" y="304800"/>
            <a:ext cx="11650133" cy="1811867"/>
          </a:xfrm>
        </p:spPr>
        <p:txBody>
          <a:bodyPr>
            <a:normAutofit/>
          </a:bodyPr>
          <a:lstStyle/>
          <a:p>
            <a:pPr algn="just"/>
            <a:r>
              <a:rPr lang="ar-LY" sz="2400" b="1" dirty="0">
                <a:effectLst>
                  <a:outerShdw blurRad="38100" dist="38100" dir="2700000" algn="tl">
                    <a:srgbClr val="000000">
                      <a:alpha val="43137"/>
                    </a:srgbClr>
                  </a:outerShdw>
                </a:effectLst>
              </a:rPr>
              <a:t>القاعدة الثالثة: </a:t>
            </a:r>
            <a:r>
              <a:rPr lang="ar-LY" sz="2400" dirty="0"/>
              <a:t>غسل اليدين جيداً بالماء والصابون قبل البدء بعملية حلب الأبقار وذلك لمنع انتقال الجراثيم من اليدين الى داخل الضرع خلال مراحل عملية الحلب. </a:t>
            </a:r>
          </a:p>
        </p:txBody>
      </p:sp>
      <p:pic>
        <p:nvPicPr>
          <p:cNvPr id="5" name="صورة 4">
            <a:extLst>
              <a:ext uri="{FF2B5EF4-FFF2-40B4-BE49-F238E27FC236}">
                <a16:creationId xmlns:a16="http://schemas.microsoft.com/office/drawing/2014/main" id="{5C6D5901-DA6E-6B20-6E8B-3DD859775D83}"/>
              </a:ext>
            </a:extLst>
          </p:cNvPr>
          <p:cNvPicPr>
            <a:picLocks noChangeAspect="1"/>
          </p:cNvPicPr>
          <p:nvPr/>
        </p:nvPicPr>
        <p:blipFill>
          <a:blip r:embed="rId2"/>
          <a:stretch>
            <a:fillRect/>
          </a:stretch>
        </p:blipFill>
        <p:spPr>
          <a:xfrm>
            <a:off x="1524000" y="2252133"/>
            <a:ext cx="9143999" cy="3301999"/>
          </a:xfrm>
          <a:prstGeom prst="rect">
            <a:avLst/>
          </a:prstGeom>
        </p:spPr>
      </p:pic>
    </p:spTree>
    <p:extLst>
      <p:ext uri="{BB962C8B-B14F-4D97-AF65-F5344CB8AC3E}">
        <p14:creationId xmlns:p14="http://schemas.microsoft.com/office/powerpoint/2010/main" val="2863980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a:extLst>
              <a:ext uri="{FF2B5EF4-FFF2-40B4-BE49-F238E27FC236}">
                <a16:creationId xmlns:a16="http://schemas.microsoft.com/office/drawing/2014/main" id="{1A09A6EB-20B2-9D58-16EE-D2B51BA84364}"/>
              </a:ext>
            </a:extLst>
          </p:cNvPr>
          <p:cNvSpPr>
            <a:spLocks noGrp="1"/>
          </p:cNvSpPr>
          <p:nvPr>
            <p:ph type="body" sz="half" idx="2"/>
          </p:nvPr>
        </p:nvSpPr>
        <p:spPr>
          <a:xfrm>
            <a:off x="1" y="186267"/>
            <a:ext cx="11751732" cy="1778000"/>
          </a:xfrm>
        </p:spPr>
        <p:txBody>
          <a:bodyPr>
            <a:normAutofit fontScale="92500"/>
          </a:bodyPr>
          <a:lstStyle/>
          <a:p>
            <a:pPr algn="just"/>
            <a:r>
              <a:rPr lang="ar-LY" sz="2400" b="1" dirty="0">
                <a:effectLst>
                  <a:outerShdw blurRad="38100" dist="38100" dir="2700000" algn="tl">
                    <a:srgbClr val="000000">
                      <a:alpha val="43137"/>
                    </a:srgbClr>
                  </a:outerShdw>
                </a:effectLst>
              </a:rPr>
              <a:t>القاعدة الرابعة: </a:t>
            </a:r>
            <a:r>
              <a:rPr lang="ar-LY" sz="2400" dirty="0"/>
              <a:t>تنظيف الضرع جيدا إن أي أوساخ على الضرع او اللحمة بإمكانها أن تدخل  الى الحليب خلال عملية الحلب وتؤدي الى تلوث كامل الحليب المنتج، إضافة الى أن هذه الأوساخ  سوف تنتقل الى كؤوس الحلبة التي بدورها تصبح عاملا مسبباً لدخول الجراثيم وبالتالي التهاب الضرع. لذلك يجب تنظيف الضرع جيداً ومن ثم تنشيفه جيداً بقطعة قماش جافة ونظيفة (منشفة) ويجب استعمال منشفة خاصة لكل بقرة حتى ال تصبح المنشفة وسيلة نقل للجراثيم من بقرة الى أخرى.</a:t>
            </a:r>
          </a:p>
        </p:txBody>
      </p:sp>
      <p:pic>
        <p:nvPicPr>
          <p:cNvPr id="7" name="صورة 6">
            <a:extLst>
              <a:ext uri="{FF2B5EF4-FFF2-40B4-BE49-F238E27FC236}">
                <a16:creationId xmlns:a16="http://schemas.microsoft.com/office/drawing/2014/main" id="{A21BC65D-CBE7-30E7-D823-B5FB9CCCA4A1}"/>
              </a:ext>
            </a:extLst>
          </p:cNvPr>
          <p:cNvPicPr>
            <a:picLocks noChangeAspect="1"/>
          </p:cNvPicPr>
          <p:nvPr/>
        </p:nvPicPr>
        <p:blipFill>
          <a:blip r:embed="rId2"/>
          <a:stretch>
            <a:fillRect/>
          </a:stretch>
        </p:blipFill>
        <p:spPr>
          <a:xfrm>
            <a:off x="1236134" y="1955800"/>
            <a:ext cx="9279465" cy="4126948"/>
          </a:xfrm>
          <a:prstGeom prst="rect">
            <a:avLst/>
          </a:prstGeom>
        </p:spPr>
      </p:pic>
    </p:spTree>
    <p:extLst>
      <p:ext uri="{BB962C8B-B14F-4D97-AF65-F5344CB8AC3E}">
        <p14:creationId xmlns:p14="http://schemas.microsoft.com/office/powerpoint/2010/main" val="392377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a:extLst>
              <a:ext uri="{FF2B5EF4-FFF2-40B4-BE49-F238E27FC236}">
                <a16:creationId xmlns:a16="http://schemas.microsoft.com/office/drawing/2014/main" id="{215F5BEA-97FA-1168-4DFF-F39E0D2084C0}"/>
              </a:ext>
            </a:extLst>
          </p:cNvPr>
          <p:cNvSpPr>
            <a:spLocks noGrp="1"/>
          </p:cNvSpPr>
          <p:nvPr>
            <p:ph type="body" sz="half" idx="2"/>
          </p:nvPr>
        </p:nvSpPr>
        <p:spPr>
          <a:xfrm>
            <a:off x="237067" y="270933"/>
            <a:ext cx="11142134" cy="1727200"/>
          </a:xfrm>
        </p:spPr>
        <p:txBody>
          <a:bodyPr/>
          <a:lstStyle/>
          <a:p>
            <a:pPr algn="just"/>
            <a:r>
              <a:rPr lang="ar-LY" b="1" dirty="0">
                <a:effectLst>
                  <a:outerShdw blurRad="38100" dist="38100" dir="2700000" algn="tl">
                    <a:srgbClr val="000000">
                      <a:alpha val="43137"/>
                    </a:srgbClr>
                  </a:outerShdw>
                </a:effectLst>
              </a:rPr>
              <a:t>القاعدة الخامسة: </a:t>
            </a:r>
            <a:r>
              <a:rPr lang="ar-LY" dirty="0"/>
              <a:t>فحص الخشبات الأولى وذلك عن طريق حلب القليل من كل ربع من الضرع على علبة بلاستيكية خاصة لها مسطح أسود وذلك للتأكد من عدم وجود شرانق أو  تخثرات أو أي تغيرات في الحليب ممكن أن تكون مؤشراً التهاب الضرع.</a:t>
            </a:r>
          </a:p>
          <a:p>
            <a:endParaRPr lang="ar-LY" dirty="0"/>
          </a:p>
        </p:txBody>
      </p:sp>
      <p:pic>
        <p:nvPicPr>
          <p:cNvPr id="5" name="صورة 4">
            <a:extLst>
              <a:ext uri="{FF2B5EF4-FFF2-40B4-BE49-F238E27FC236}">
                <a16:creationId xmlns:a16="http://schemas.microsoft.com/office/drawing/2014/main" id="{2EB9FB2D-E253-2375-48AA-A14FB39B40E8}"/>
              </a:ext>
            </a:extLst>
          </p:cNvPr>
          <p:cNvPicPr>
            <a:picLocks noChangeAspect="1"/>
          </p:cNvPicPr>
          <p:nvPr/>
        </p:nvPicPr>
        <p:blipFill>
          <a:blip r:embed="rId2"/>
          <a:stretch>
            <a:fillRect/>
          </a:stretch>
        </p:blipFill>
        <p:spPr>
          <a:xfrm>
            <a:off x="355600" y="1407447"/>
            <a:ext cx="11023601" cy="2223649"/>
          </a:xfrm>
          <a:prstGeom prst="rect">
            <a:avLst/>
          </a:prstGeom>
        </p:spPr>
      </p:pic>
      <p:sp>
        <p:nvSpPr>
          <p:cNvPr id="7" name="مربع نص 6">
            <a:extLst>
              <a:ext uri="{FF2B5EF4-FFF2-40B4-BE49-F238E27FC236}">
                <a16:creationId xmlns:a16="http://schemas.microsoft.com/office/drawing/2014/main" id="{1684FD61-123B-7A9B-99CE-E7F0C26A63E3}"/>
              </a:ext>
            </a:extLst>
          </p:cNvPr>
          <p:cNvSpPr txBox="1"/>
          <p:nvPr/>
        </p:nvSpPr>
        <p:spPr>
          <a:xfrm>
            <a:off x="237067" y="3751071"/>
            <a:ext cx="11548533" cy="400110"/>
          </a:xfrm>
          <a:prstGeom prst="rect">
            <a:avLst/>
          </a:prstGeom>
          <a:noFill/>
        </p:spPr>
        <p:txBody>
          <a:bodyPr wrap="square">
            <a:spAutoFit/>
          </a:bodyPr>
          <a:lstStyle/>
          <a:p>
            <a:pPr algn="just"/>
            <a:r>
              <a:rPr lang="ar-LY" sz="2000" b="1" dirty="0">
                <a:effectLst>
                  <a:outerShdw blurRad="38100" dist="38100" dir="2700000" algn="tl">
                    <a:srgbClr val="000000">
                      <a:alpha val="43137"/>
                    </a:srgbClr>
                  </a:outerShdw>
                </a:effectLst>
              </a:rPr>
              <a:t>القاعدة السادسة: </a:t>
            </a:r>
            <a:r>
              <a:rPr lang="ar-LY" sz="2000" dirty="0"/>
              <a:t>تركيب الحلبة بشكل صحيح والحرص على عدم شفط الهواء خلال التركيب ووضع الكؤوس بطريقة صحيحة على الضرع.</a:t>
            </a:r>
          </a:p>
        </p:txBody>
      </p:sp>
      <p:pic>
        <p:nvPicPr>
          <p:cNvPr id="9" name="صورة 8">
            <a:extLst>
              <a:ext uri="{FF2B5EF4-FFF2-40B4-BE49-F238E27FC236}">
                <a16:creationId xmlns:a16="http://schemas.microsoft.com/office/drawing/2014/main" id="{BDACE06A-B3C8-A7BD-02C6-8FA4DE9E4DC4}"/>
              </a:ext>
            </a:extLst>
          </p:cNvPr>
          <p:cNvPicPr>
            <a:picLocks noChangeAspect="1"/>
          </p:cNvPicPr>
          <p:nvPr/>
        </p:nvPicPr>
        <p:blipFill>
          <a:blip r:embed="rId3"/>
          <a:stretch>
            <a:fillRect/>
          </a:stretch>
        </p:blipFill>
        <p:spPr>
          <a:xfrm>
            <a:off x="3265185" y="4151181"/>
            <a:ext cx="5085897" cy="1963962"/>
          </a:xfrm>
          <a:prstGeom prst="rect">
            <a:avLst/>
          </a:prstGeom>
        </p:spPr>
      </p:pic>
    </p:spTree>
    <p:extLst>
      <p:ext uri="{BB962C8B-B14F-4D97-AF65-F5344CB8AC3E}">
        <p14:creationId xmlns:p14="http://schemas.microsoft.com/office/powerpoint/2010/main" val="1456570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a:extLst>
              <a:ext uri="{FF2B5EF4-FFF2-40B4-BE49-F238E27FC236}">
                <a16:creationId xmlns:a16="http://schemas.microsoft.com/office/drawing/2014/main" id="{0FB85EF3-D769-F8D8-1A83-D8AA97C8C708}"/>
              </a:ext>
            </a:extLst>
          </p:cNvPr>
          <p:cNvSpPr>
            <a:spLocks noGrp="1"/>
          </p:cNvSpPr>
          <p:nvPr>
            <p:ph type="body" sz="half" idx="2"/>
          </p:nvPr>
        </p:nvSpPr>
        <p:spPr>
          <a:xfrm>
            <a:off x="389467" y="304801"/>
            <a:ext cx="10972800" cy="1117600"/>
          </a:xfrm>
        </p:spPr>
        <p:txBody>
          <a:bodyPr>
            <a:normAutofit/>
          </a:bodyPr>
          <a:lstStyle/>
          <a:p>
            <a:pPr algn="r"/>
            <a:r>
              <a:rPr lang="ar-LY" sz="2400" b="1" dirty="0">
                <a:effectLst>
                  <a:outerShdw blurRad="38100" dist="38100" dir="2700000" algn="tl">
                    <a:srgbClr val="000000">
                      <a:alpha val="43137"/>
                    </a:srgbClr>
                  </a:outerShdw>
                </a:effectLst>
              </a:rPr>
              <a:t>القاعدة السابعة: </a:t>
            </a:r>
            <a:r>
              <a:rPr lang="ar-LY" sz="2400" dirty="0"/>
              <a:t>سحب كؤوس الحلبة بلطف بعد إغلاق  صباب الهواء وبعد التأكد أن الحليب توقف والضرع قد فرغ.</a:t>
            </a:r>
          </a:p>
        </p:txBody>
      </p:sp>
      <p:pic>
        <p:nvPicPr>
          <p:cNvPr id="5" name="صورة 4">
            <a:extLst>
              <a:ext uri="{FF2B5EF4-FFF2-40B4-BE49-F238E27FC236}">
                <a16:creationId xmlns:a16="http://schemas.microsoft.com/office/drawing/2014/main" id="{F5EFD698-4CD0-A41B-0BFB-1CBE70A54E51}"/>
              </a:ext>
            </a:extLst>
          </p:cNvPr>
          <p:cNvPicPr>
            <a:picLocks noChangeAspect="1"/>
          </p:cNvPicPr>
          <p:nvPr/>
        </p:nvPicPr>
        <p:blipFill>
          <a:blip r:embed="rId2"/>
          <a:stretch>
            <a:fillRect/>
          </a:stretch>
        </p:blipFill>
        <p:spPr>
          <a:xfrm>
            <a:off x="3361266" y="1422401"/>
            <a:ext cx="5096934" cy="2387599"/>
          </a:xfrm>
          <a:prstGeom prst="rect">
            <a:avLst/>
          </a:prstGeom>
        </p:spPr>
      </p:pic>
      <p:sp>
        <p:nvSpPr>
          <p:cNvPr id="7" name="مربع نص 6">
            <a:extLst>
              <a:ext uri="{FF2B5EF4-FFF2-40B4-BE49-F238E27FC236}">
                <a16:creationId xmlns:a16="http://schemas.microsoft.com/office/drawing/2014/main" id="{31DD1538-B1D7-FEE0-DA9F-21B51AF932DA}"/>
              </a:ext>
            </a:extLst>
          </p:cNvPr>
          <p:cNvSpPr txBox="1"/>
          <p:nvPr/>
        </p:nvSpPr>
        <p:spPr>
          <a:xfrm>
            <a:off x="101602" y="4132008"/>
            <a:ext cx="11413066" cy="1938992"/>
          </a:xfrm>
          <a:prstGeom prst="rect">
            <a:avLst/>
          </a:prstGeom>
          <a:noFill/>
        </p:spPr>
        <p:txBody>
          <a:bodyPr wrap="square">
            <a:spAutoFit/>
          </a:bodyPr>
          <a:lstStyle/>
          <a:p>
            <a:pPr algn="r"/>
            <a:r>
              <a:rPr lang="ar-LY" sz="2400" b="1" dirty="0">
                <a:effectLst>
                  <a:outerShdw blurRad="38100" dist="38100" dir="2700000" algn="tl">
                    <a:srgbClr val="000000">
                      <a:alpha val="43137"/>
                    </a:srgbClr>
                  </a:outerShdw>
                </a:effectLst>
              </a:rPr>
              <a:t>القاعدة الثامنة: </a:t>
            </a:r>
            <a:r>
              <a:rPr lang="ar-LY" sz="2400" dirty="0"/>
              <a:t>المراقبة الجيدة خلال عملية الحلب وعدم ترك مكان الحلب للقيام بأعمال أخرى ويجب التنبه الى:</a:t>
            </a:r>
          </a:p>
          <a:p>
            <a:pPr algn="r"/>
            <a:r>
              <a:rPr lang="ar-LY" sz="2400" dirty="0"/>
              <a:t>- سقوط كؤوس الحلبة على الأرض والعمل على تركيبها بسرعة بعد تنظيفها من الحليب عدم ترك كؤوس الحلبة عندما يفرغ الضرع </a:t>
            </a:r>
          </a:p>
          <a:p>
            <a:pPr algn="r"/>
            <a:r>
              <a:rPr lang="ar-LY" sz="2400" dirty="0"/>
              <a:t>- الانتباه الى ساعة ضغط الحلبة حيث يجب أن يكون الضغط بني 45 و50 كيلو باسكال</a:t>
            </a:r>
          </a:p>
          <a:p>
            <a:pPr algn="r"/>
            <a:r>
              <a:rPr lang="ar-LY" sz="2400" dirty="0"/>
              <a:t>- الانتباه الى عدد النبضات الذي يجب أن يكون 60 نبضة في الدقيقة.</a:t>
            </a:r>
          </a:p>
        </p:txBody>
      </p:sp>
    </p:spTree>
    <p:extLst>
      <p:ext uri="{BB962C8B-B14F-4D97-AF65-F5344CB8AC3E}">
        <p14:creationId xmlns:p14="http://schemas.microsoft.com/office/powerpoint/2010/main" val="1450441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a:extLst>
              <a:ext uri="{FF2B5EF4-FFF2-40B4-BE49-F238E27FC236}">
                <a16:creationId xmlns:a16="http://schemas.microsoft.com/office/drawing/2014/main" id="{AB1C7728-B92E-D2C0-0870-EADB1E9438D1}"/>
              </a:ext>
            </a:extLst>
          </p:cNvPr>
          <p:cNvSpPr>
            <a:spLocks noGrp="1"/>
          </p:cNvSpPr>
          <p:nvPr>
            <p:ph type="body" sz="half" idx="2"/>
          </p:nvPr>
        </p:nvSpPr>
        <p:spPr>
          <a:xfrm>
            <a:off x="321733" y="338667"/>
            <a:ext cx="11040534" cy="1524000"/>
          </a:xfrm>
        </p:spPr>
        <p:txBody>
          <a:bodyPr>
            <a:normAutofit/>
          </a:bodyPr>
          <a:lstStyle/>
          <a:p>
            <a:pPr algn="r"/>
            <a:r>
              <a:rPr lang="ar-LY" sz="2400" b="1" dirty="0">
                <a:effectLst>
                  <a:outerShdw blurRad="38100" dist="38100" dir="2700000" algn="tl">
                    <a:srgbClr val="000000">
                      <a:alpha val="43137"/>
                    </a:srgbClr>
                  </a:outerShdw>
                </a:effectLst>
              </a:rPr>
              <a:t>القاعدة التاسعة: </a:t>
            </a:r>
            <a:r>
              <a:rPr lang="ar-LY" sz="2400" dirty="0"/>
              <a:t>والمصابة بالتهاب الضرع في النهاية وذلك لمنع انتقال الجراثيم من بقرة مصابة الى بقرة سليمة من خلال أجزاء الحلبة.</a:t>
            </a:r>
          </a:p>
        </p:txBody>
      </p:sp>
      <p:pic>
        <p:nvPicPr>
          <p:cNvPr id="5" name="صورة 4">
            <a:extLst>
              <a:ext uri="{FF2B5EF4-FFF2-40B4-BE49-F238E27FC236}">
                <a16:creationId xmlns:a16="http://schemas.microsoft.com/office/drawing/2014/main" id="{497B1C0A-2E23-3D19-6A64-A8897500EE52}"/>
              </a:ext>
            </a:extLst>
          </p:cNvPr>
          <p:cNvPicPr>
            <a:picLocks noChangeAspect="1"/>
          </p:cNvPicPr>
          <p:nvPr/>
        </p:nvPicPr>
        <p:blipFill>
          <a:blip r:embed="rId2"/>
          <a:stretch>
            <a:fillRect/>
          </a:stretch>
        </p:blipFill>
        <p:spPr>
          <a:xfrm>
            <a:off x="2133599" y="1862667"/>
            <a:ext cx="8263467" cy="4206829"/>
          </a:xfrm>
          <a:prstGeom prst="rect">
            <a:avLst/>
          </a:prstGeom>
        </p:spPr>
      </p:pic>
    </p:spTree>
    <p:extLst>
      <p:ext uri="{BB962C8B-B14F-4D97-AF65-F5344CB8AC3E}">
        <p14:creationId xmlns:p14="http://schemas.microsoft.com/office/powerpoint/2010/main" val="28964533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a:extLst>
              <a:ext uri="{FF2B5EF4-FFF2-40B4-BE49-F238E27FC236}">
                <a16:creationId xmlns:a16="http://schemas.microsoft.com/office/drawing/2014/main" id="{02E979C4-DC80-5FF2-2E6A-4AADFEC34081}"/>
              </a:ext>
            </a:extLst>
          </p:cNvPr>
          <p:cNvSpPr>
            <a:spLocks noGrp="1"/>
          </p:cNvSpPr>
          <p:nvPr>
            <p:ph type="body" sz="half" idx="2"/>
          </p:nvPr>
        </p:nvSpPr>
        <p:spPr>
          <a:xfrm>
            <a:off x="440267" y="406400"/>
            <a:ext cx="10972800" cy="1557867"/>
          </a:xfrm>
        </p:spPr>
        <p:txBody>
          <a:bodyPr>
            <a:normAutofit/>
          </a:bodyPr>
          <a:lstStyle/>
          <a:p>
            <a:pPr algn="r"/>
            <a:r>
              <a:rPr lang="ar-LY" sz="2400" b="1" dirty="0">
                <a:effectLst>
                  <a:outerShdw blurRad="38100" dist="38100" dir="2700000" algn="tl">
                    <a:srgbClr val="000000">
                      <a:alpha val="43137"/>
                    </a:srgbClr>
                  </a:outerShdw>
                </a:effectLst>
              </a:rPr>
              <a:t>القاعدة العاشرة: </a:t>
            </a:r>
            <a:r>
              <a:rPr lang="ar-LY" sz="2400" dirty="0"/>
              <a:t>تغطيس الحلمات باليود وذلك لحماية الضرع في الفترة التي تلي الحلب والتي تعتبر من الفترات الحساسة في نقل العدوى.</a:t>
            </a:r>
          </a:p>
        </p:txBody>
      </p:sp>
      <p:pic>
        <p:nvPicPr>
          <p:cNvPr id="5" name="صورة 4">
            <a:extLst>
              <a:ext uri="{FF2B5EF4-FFF2-40B4-BE49-F238E27FC236}">
                <a16:creationId xmlns:a16="http://schemas.microsoft.com/office/drawing/2014/main" id="{C9909C08-D5A8-D3A7-251A-753766B40175}"/>
              </a:ext>
            </a:extLst>
          </p:cNvPr>
          <p:cNvPicPr>
            <a:picLocks noChangeAspect="1"/>
          </p:cNvPicPr>
          <p:nvPr/>
        </p:nvPicPr>
        <p:blipFill>
          <a:blip r:embed="rId2"/>
          <a:stretch>
            <a:fillRect/>
          </a:stretch>
        </p:blipFill>
        <p:spPr>
          <a:xfrm>
            <a:off x="2150534" y="1811868"/>
            <a:ext cx="7653866" cy="1862666"/>
          </a:xfrm>
          <a:prstGeom prst="rect">
            <a:avLst/>
          </a:prstGeom>
        </p:spPr>
      </p:pic>
      <p:sp>
        <p:nvSpPr>
          <p:cNvPr id="7" name="مربع نص 6">
            <a:extLst>
              <a:ext uri="{FF2B5EF4-FFF2-40B4-BE49-F238E27FC236}">
                <a16:creationId xmlns:a16="http://schemas.microsoft.com/office/drawing/2014/main" id="{6EA21DD7-E097-34B2-BA8C-929859AB7D5A}"/>
              </a:ext>
            </a:extLst>
          </p:cNvPr>
          <p:cNvSpPr txBox="1"/>
          <p:nvPr/>
        </p:nvSpPr>
        <p:spPr>
          <a:xfrm>
            <a:off x="8305800" y="3877735"/>
            <a:ext cx="2997200" cy="523220"/>
          </a:xfrm>
          <a:prstGeom prst="rect">
            <a:avLst/>
          </a:prstGeom>
          <a:noFill/>
        </p:spPr>
        <p:txBody>
          <a:bodyPr wrap="square">
            <a:spAutoFit/>
          </a:bodyPr>
          <a:lstStyle/>
          <a:p>
            <a:pPr algn="r"/>
            <a:r>
              <a:rPr lang="ar-LY" sz="2800" b="1" dirty="0">
                <a:effectLst>
                  <a:outerShdw blurRad="38100" dist="38100" dir="2700000" algn="tl">
                    <a:srgbClr val="000000">
                      <a:alpha val="43137"/>
                    </a:srgbClr>
                  </a:outerShdw>
                </a:effectLst>
              </a:rPr>
              <a:t>الحلابة</a:t>
            </a:r>
            <a:r>
              <a:rPr lang="ar-LY" sz="2400" b="1" dirty="0">
                <a:effectLst>
                  <a:outerShdw blurRad="38100" dist="38100" dir="2700000" algn="tl">
                    <a:srgbClr val="000000">
                      <a:alpha val="43137"/>
                    </a:srgbClr>
                  </a:outerShdw>
                </a:effectLst>
              </a:rPr>
              <a:t> اليدوية: </a:t>
            </a:r>
          </a:p>
        </p:txBody>
      </p:sp>
      <p:sp>
        <p:nvSpPr>
          <p:cNvPr id="9" name="مربع نص 8">
            <a:extLst>
              <a:ext uri="{FF2B5EF4-FFF2-40B4-BE49-F238E27FC236}">
                <a16:creationId xmlns:a16="http://schemas.microsoft.com/office/drawing/2014/main" id="{117712AA-8205-5DF1-88CE-F14CD8CC2359}"/>
              </a:ext>
            </a:extLst>
          </p:cNvPr>
          <p:cNvSpPr txBox="1"/>
          <p:nvPr/>
        </p:nvSpPr>
        <p:spPr>
          <a:xfrm>
            <a:off x="440268" y="4400955"/>
            <a:ext cx="10862732" cy="830997"/>
          </a:xfrm>
          <a:prstGeom prst="rect">
            <a:avLst/>
          </a:prstGeom>
          <a:noFill/>
        </p:spPr>
        <p:txBody>
          <a:bodyPr wrap="square">
            <a:spAutoFit/>
          </a:bodyPr>
          <a:lstStyle/>
          <a:p>
            <a:pPr algn="r"/>
            <a:r>
              <a:rPr lang="ar-LY" sz="2400" dirty="0"/>
              <a:t>قبل البدء بعملية الحلب اليدوية يجب اتباع القواعد رقم 1 و2 و3 و4 و5 و10 ِ من الحلابة الآلية الذي تم ذكرها سابقاً، هناك عدة طرق من الحلابة اليدوية: </a:t>
            </a:r>
          </a:p>
        </p:txBody>
      </p:sp>
    </p:spTree>
    <p:extLst>
      <p:ext uri="{BB962C8B-B14F-4D97-AF65-F5344CB8AC3E}">
        <p14:creationId xmlns:p14="http://schemas.microsoft.com/office/powerpoint/2010/main" val="679796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a:extLst>
              <a:ext uri="{FF2B5EF4-FFF2-40B4-BE49-F238E27FC236}">
                <a16:creationId xmlns:a16="http://schemas.microsoft.com/office/drawing/2014/main" id="{9EEDC7CB-2683-D8A0-3073-F521CD42DFBB}"/>
              </a:ext>
            </a:extLst>
          </p:cNvPr>
          <p:cNvSpPr>
            <a:spLocks noGrp="1"/>
          </p:cNvSpPr>
          <p:nvPr>
            <p:ph type="body" sz="half" idx="2"/>
          </p:nvPr>
        </p:nvSpPr>
        <p:spPr>
          <a:xfrm>
            <a:off x="270933" y="304800"/>
            <a:ext cx="11209867" cy="1049867"/>
          </a:xfrm>
        </p:spPr>
        <p:txBody>
          <a:bodyPr>
            <a:normAutofit/>
          </a:bodyPr>
          <a:lstStyle/>
          <a:p>
            <a:pPr algn="r"/>
            <a:r>
              <a:rPr lang="ar-LY" sz="2400" dirty="0"/>
              <a:t>1 - الحلابة بكامل راحة اليد: تعتبر هذه الطريقة النموذجية للحلابة اليدوية لأن الحلابة بكامل راحة اليد تطبق نفس الضغط على كامل أجزاء اللحمة. </a:t>
            </a:r>
          </a:p>
        </p:txBody>
      </p:sp>
      <p:pic>
        <p:nvPicPr>
          <p:cNvPr id="5" name="صورة 4">
            <a:extLst>
              <a:ext uri="{FF2B5EF4-FFF2-40B4-BE49-F238E27FC236}">
                <a16:creationId xmlns:a16="http://schemas.microsoft.com/office/drawing/2014/main" id="{5AC21D28-0197-D63C-93CE-28AB33A047C5}"/>
              </a:ext>
            </a:extLst>
          </p:cNvPr>
          <p:cNvPicPr>
            <a:picLocks noChangeAspect="1"/>
          </p:cNvPicPr>
          <p:nvPr/>
        </p:nvPicPr>
        <p:blipFill>
          <a:blip r:embed="rId2"/>
          <a:stretch>
            <a:fillRect/>
          </a:stretch>
        </p:blipFill>
        <p:spPr>
          <a:xfrm>
            <a:off x="4852899" y="1380067"/>
            <a:ext cx="3376702" cy="1413934"/>
          </a:xfrm>
          <a:prstGeom prst="rect">
            <a:avLst/>
          </a:prstGeom>
        </p:spPr>
      </p:pic>
      <p:sp>
        <p:nvSpPr>
          <p:cNvPr id="7" name="مربع نص 6">
            <a:extLst>
              <a:ext uri="{FF2B5EF4-FFF2-40B4-BE49-F238E27FC236}">
                <a16:creationId xmlns:a16="http://schemas.microsoft.com/office/drawing/2014/main" id="{08E316F1-1F02-7132-1801-BF2A05E99CFB}"/>
              </a:ext>
            </a:extLst>
          </p:cNvPr>
          <p:cNvSpPr txBox="1"/>
          <p:nvPr/>
        </p:nvSpPr>
        <p:spPr>
          <a:xfrm>
            <a:off x="423332" y="3088901"/>
            <a:ext cx="11057467" cy="830997"/>
          </a:xfrm>
          <a:prstGeom prst="rect">
            <a:avLst/>
          </a:prstGeom>
          <a:noFill/>
        </p:spPr>
        <p:txBody>
          <a:bodyPr wrap="square">
            <a:spAutoFit/>
          </a:bodyPr>
          <a:lstStyle/>
          <a:p>
            <a:pPr algn="r"/>
            <a:r>
              <a:rPr lang="ar-LY" sz="2400" dirty="0"/>
              <a:t>2- طريقة العقد: بهذه الطريقة يطبق ضغط عال على الجزء العلوي من اللحمة مما يسبب مع الوقت ضرراً بالنسيج المخاطي للحلمة. </a:t>
            </a:r>
          </a:p>
        </p:txBody>
      </p:sp>
      <p:pic>
        <p:nvPicPr>
          <p:cNvPr id="9" name="صورة 8">
            <a:extLst>
              <a:ext uri="{FF2B5EF4-FFF2-40B4-BE49-F238E27FC236}">
                <a16:creationId xmlns:a16="http://schemas.microsoft.com/office/drawing/2014/main" id="{96A1424C-D5D4-070F-4366-275320673B2B}"/>
              </a:ext>
            </a:extLst>
          </p:cNvPr>
          <p:cNvPicPr>
            <a:picLocks noChangeAspect="1"/>
          </p:cNvPicPr>
          <p:nvPr/>
        </p:nvPicPr>
        <p:blipFill>
          <a:blip r:embed="rId3"/>
          <a:stretch>
            <a:fillRect/>
          </a:stretch>
        </p:blipFill>
        <p:spPr>
          <a:xfrm>
            <a:off x="4852899" y="4214798"/>
            <a:ext cx="3376702" cy="1532466"/>
          </a:xfrm>
          <a:prstGeom prst="rect">
            <a:avLst/>
          </a:prstGeom>
        </p:spPr>
      </p:pic>
    </p:spTree>
    <p:extLst>
      <p:ext uri="{BB962C8B-B14F-4D97-AF65-F5344CB8AC3E}">
        <p14:creationId xmlns:p14="http://schemas.microsoft.com/office/powerpoint/2010/main" val="1041070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a:extLst>
              <a:ext uri="{FF2B5EF4-FFF2-40B4-BE49-F238E27FC236}">
                <a16:creationId xmlns:a16="http://schemas.microsoft.com/office/drawing/2014/main" id="{CA91FC30-243D-2155-96D3-CDB9AF642503}"/>
              </a:ext>
            </a:extLst>
          </p:cNvPr>
          <p:cNvSpPr>
            <a:spLocks noGrp="1"/>
          </p:cNvSpPr>
          <p:nvPr>
            <p:ph type="body" sz="half" idx="2"/>
          </p:nvPr>
        </p:nvSpPr>
        <p:spPr>
          <a:xfrm>
            <a:off x="1142979" y="0"/>
            <a:ext cx="10394729" cy="1273606"/>
          </a:xfrm>
        </p:spPr>
        <p:txBody>
          <a:bodyPr>
            <a:normAutofit/>
          </a:bodyPr>
          <a:lstStyle/>
          <a:p>
            <a:pPr algn="r"/>
            <a:r>
              <a:rPr lang="ar-LY" sz="2800" dirty="0"/>
              <a:t>3- طريقة </a:t>
            </a:r>
            <a:r>
              <a:rPr lang="ar-LY" sz="2800" dirty="0" err="1"/>
              <a:t>التنسيل</a:t>
            </a:r>
            <a:r>
              <a:rPr lang="ar-LY" sz="2800" dirty="0"/>
              <a:t> والتمسيد: بهذه الطريقة يكمن خطر سحب النسيج الداخلي للحلمة. </a:t>
            </a:r>
          </a:p>
        </p:txBody>
      </p:sp>
      <p:pic>
        <p:nvPicPr>
          <p:cNvPr id="5" name="صورة 4">
            <a:extLst>
              <a:ext uri="{FF2B5EF4-FFF2-40B4-BE49-F238E27FC236}">
                <a16:creationId xmlns:a16="http://schemas.microsoft.com/office/drawing/2014/main" id="{EA573F0B-379A-8CF0-C6DF-8B86511C04DB}"/>
              </a:ext>
            </a:extLst>
          </p:cNvPr>
          <p:cNvPicPr>
            <a:picLocks noChangeAspect="1"/>
          </p:cNvPicPr>
          <p:nvPr/>
        </p:nvPicPr>
        <p:blipFill>
          <a:blip r:embed="rId2"/>
          <a:stretch>
            <a:fillRect/>
          </a:stretch>
        </p:blipFill>
        <p:spPr>
          <a:xfrm>
            <a:off x="5026996" y="1273606"/>
            <a:ext cx="3101005" cy="1608666"/>
          </a:xfrm>
          <a:prstGeom prst="rect">
            <a:avLst/>
          </a:prstGeom>
        </p:spPr>
      </p:pic>
      <p:sp>
        <p:nvSpPr>
          <p:cNvPr id="7" name="مربع نص 6">
            <a:extLst>
              <a:ext uri="{FF2B5EF4-FFF2-40B4-BE49-F238E27FC236}">
                <a16:creationId xmlns:a16="http://schemas.microsoft.com/office/drawing/2014/main" id="{37E4D3E8-56A7-2C10-C653-9D8669419B30}"/>
              </a:ext>
            </a:extLst>
          </p:cNvPr>
          <p:cNvSpPr txBox="1"/>
          <p:nvPr/>
        </p:nvSpPr>
        <p:spPr>
          <a:xfrm>
            <a:off x="2984499" y="3227400"/>
            <a:ext cx="8411633" cy="523220"/>
          </a:xfrm>
          <a:prstGeom prst="rect">
            <a:avLst/>
          </a:prstGeom>
          <a:noFill/>
        </p:spPr>
        <p:txBody>
          <a:bodyPr wrap="square">
            <a:spAutoFit/>
          </a:bodyPr>
          <a:lstStyle/>
          <a:p>
            <a:pPr algn="r"/>
            <a:r>
              <a:rPr lang="ar-LY" sz="2800" b="1" dirty="0">
                <a:effectLst>
                  <a:outerShdw blurRad="38100" dist="38100" dir="2700000" algn="tl">
                    <a:srgbClr val="000000">
                      <a:alpha val="43137"/>
                    </a:srgbClr>
                  </a:outerShdw>
                </a:effectLst>
              </a:rPr>
              <a:t> تنظيف الحلابة:</a:t>
            </a:r>
          </a:p>
        </p:txBody>
      </p:sp>
      <p:sp>
        <p:nvSpPr>
          <p:cNvPr id="9" name="مربع نص 8">
            <a:extLst>
              <a:ext uri="{FF2B5EF4-FFF2-40B4-BE49-F238E27FC236}">
                <a16:creationId xmlns:a16="http://schemas.microsoft.com/office/drawing/2014/main" id="{572D2B8D-715E-D024-19EC-BF33F52EA1EB}"/>
              </a:ext>
            </a:extLst>
          </p:cNvPr>
          <p:cNvSpPr txBox="1"/>
          <p:nvPr/>
        </p:nvSpPr>
        <p:spPr>
          <a:xfrm>
            <a:off x="0" y="3745820"/>
            <a:ext cx="11537708" cy="1384995"/>
          </a:xfrm>
          <a:prstGeom prst="rect">
            <a:avLst/>
          </a:prstGeom>
          <a:noFill/>
        </p:spPr>
        <p:txBody>
          <a:bodyPr wrap="square">
            <a:spAutoFit/>
          </a:bodyPr>
          <a:lstStyle/>
          <a:p>
            <a:pPr algn="r"/>
            <a:r>
              <a:rPr lang="ar-LY" sz="2800" dirty="0"/>
              <a:t>تعتبر من أهم العمليات للوقاية من التهاب الضرع ألن أجزاء الحلبة تعتبر مصدراً وناقلا أساسياً للجراثيم في حال لم تنظف بطريقة صحيحة وجيدة، لذلك على مربي الأبقار الحلوب أن يقوم بتنظيف الحلبة تنظيفاً كاملا مباشرة بعد كل حلبة ووضعها في مكان نظيف بعيد عن الملوثات.</a:t>
            </a:r>
          </a:p>
        </p:txBody>
      </p:sp>
    </p:spTree>
    <p:extLst>
      <p:ext uri="{BB962C8B-B14F-4D97-AF65-F5344CB8AC3E}">
        <p14:creationId xmlns:p14="http://schemas.microsoft.com/office/powerpoint/2010/main" val="5354145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a:extLst>
              <a:ext uri="{FF2B5EF4-FFF2-40B4-BE49-F238E27FC236}">
                <a16:creationId xmlns:a16="http://schemas.microsoft.com/office/drawing/2014/main" id="{85199FF4-9B85-1EBE-B91E-643AFDDF9D61}"/>
              </a:ext>
            </a:extLst>
          </p:cNvPr>
          <p:cNvSpPr>
            <a:spLocks noGrp="1"/>
          </p:cNvSpPr>
          <p:nvPr>
            <p:ph type="body" sz="half" idx="2"/>
          </p:nvPr>
        </p:nvSpPr>
        <p:spPr>
          <a:xfrm>
            <a:off x="321733" y="237067"/>
            <a:ext cx="11040534" cy="3191933"/>
          </a:xfrm>
        </p:spPr>
        <p:txBody>
          <a:bodyPr>
            <a:normAutofit lnSpcReduction="10000"/>
          </a:bodyPr>
          <a:lstStyle/>
          <a:p>
            <a:pPr algn="just"/>
            <a:r>
              <a:rPr lang="ar-LY" sz="2000" dirty="0"/>
              <a:t>يجب أن يراعي التنظيف المراحل التالية:</a:t>
            </a:r>
          </a:p>
          <a:p>
            <a:pPr marL="285750" indent="-285750" algn="just">
              <a:buFontTx/>
              <a:buChar char="-"/>
            </a:pPr>
            <a:r>
              <a:rPr lang="ar-LY" sz="2000" dirty="0"/>
              <a:t>شفط املاء النظيف حتى إزالة كل أثر للحليب.</a:t>
            </a:r>
          </a:p>
          <a:p>
            <a:pPr marL="285750" indent="-285750" algn="just">
              <a:buFontTx/>
              <a:buChar char="-"/>
            </a:pPr>
            <a:r>
              <a:rPr lang="ar-LY" sz="2000" dirty="0"/>
              <a:t>وضع كؤوس الحلبة في دلو مليء بالماء الساخن والصابون وتشغيل الحلبة حتى يتم شفط الماء والصابون، بهذه الطريقة يصل املاء والصابون الى كامل أجزاء الحلبة.</a:t>
            </a:r>
          </a:p>
          <a:p>
            <a:pPr marL="285750" indent="-285750" algn="just">
              <a:buFontTx/>
              <a:buChar char="-"/>
            </a:pPr>
            <a:r>
              <a:rPr lang="ar-LY" sz="2000" dirty="0"/>
              <a:t>استعمال الفشق مع الصابون من أجل تنظيف كؤوس الحلبة واستعمال الفشق الصغير من أجل تنظيف الأنابيب المطاطية.</a:t>
            </a:r>
          </a:p>
          <a:p>
            <a:pPr marL="285750" indent="-285750" algn="just">
              <a:buFontTx/>
              <a:buChar char="-"/>
            </a:pPr>
            <a:r>
              <a:rPr lang="ar-LY" sz="2000" dirty="0"/>
              <a:t> تنظيف جميع أجزاء الحلبة.</a:t>
            </a:r>
          </a:p>
          <a:p>
            <a:pPr marL="285750" indent="-285750" algn="just">
              <a:buFontTx/>
              <a:buChar char="-"/>
            </a:pPr>
            <a:r>
              <a:rPr lang="ar-LY" sz="2000" dirty="0"/>
              <a:t>تشطيف الحلبة جيداً بالماء البارد النظيف ومن ثم وضعها في مكان نظيف.</a:t>
            </a:r>
          </a:p>
        </p:txBody>
      </p:sp>
      <p:pic>
        <p:nvPicPr>
          <p:cNvPr id="5" name="صورة 4">
            <a:extLst>
              <a:ext uri="{FF2B5EF4-FFF2-40B4-BE49-F238E27FC236}">
                <a16:creationId xmlns:a16="http://schemas.microsoft.com/office/drawing/2014/main" id="{2A15E6A9-ADFF-44B4-7BBC-B09D6B4084A3}"/>
              </a:ext>
            </a:extLst>
          </p:cNvPr>
          <p:cNvPicPr>
            <a:picLocks noChangeAspect="1"/>
          </p:cNvPicPr>
          <p:nvPr/>
        </p:nvPicPr>
        <p:blipFill>
          <a:blip r:embed="rId2"/>
          <a:stretch>
            <a:fillRect/>
          </a:stretch>
        </p:blipFill>
        <p:spPr>
          <a:xfrm>
            <a:off x="2032001" y="3429001"/>
            <a:ext cx="7958666" cy="2142066"/>
          </a:xfrm>
          <a:prstGeom prst="rect">
            <a:avLst/>
          </a:prstGeom>
        </p:spPr>
      </p:pic>
    </p:spTree>
    <p:extLst>
      <p:ext uri="{BB962C8B-B14F-4D97-AF65-F5344CB8AC3E}">
        <p14:creationId xmlns:p14="http://schemas.microsoft.com/office/powerpoint/2010/main" val="9381945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a:extLst>
              <a:ext uri="{FF2B5EF4-FFF2-40B4-BE49-F238E27FC236}">
                <a16:creationId xmlns:a16="http://schemas.microsoft.com/office/drawing/2014/main" id="{C1CB4D06-5400-05BA-9BAA-9C99744D0147}"/>
              </a:ext>
            </a:extLst>
          </p:cNvPr>
          <p:cNvSpPr>
            <a:spLocks noGrp="1"/>
          </p:cNvSpPr>
          <p:nvPr>
            <p:ph type="body" sz="half" idx="2"/>
          </p:nvPr>
        </p:nvSpPr>
        <p:spPr>
          <a:xfrm>
            <a:off x="457200" y="372533"/>
            <a:ext cx="10854267" cy="745067"/>
          </a:xfrm>
        </p:spPr>
        <p:txBody>
          <a:bodyPr>
            <a:normAutofit/>
          </a:bodyPr>
          <a:lstStyle/>
          <a:p>
            <a:pPr algn="r"/>
            <a:r>
              <a:rPr lang="ar-LY" sz="3600" dirty="0"/>
              <a:t>تغذية الأبقار الحلوب </a:t>
            </a:r>
          </a:p>
        </p:txBody>
      </p:sp>
      <p:sp>
        <p:nvSpPr>
          <p:cNvPr id="5" name="مربع نص 4">
            <a:extLst>
              <a:ext uri="{FF2B5EF4-FFF2-40B4-BE49-F238E27FC236}">
                <a16:creationId xmlns:a16="http://schemas.microsoft.com/office/drawing/2014/main" id="{E8DF05FB-D30C-EEFE-23BF-EAB8A6D3984C}"/>
              </a:ext>
            </a:extLst>
          </p:cNvPr>
          <p:cNvSpPr txBox="1"/>
          <p:nvPr/>
        </p:nvSpPr>
        <p:spPr>
          <a:xfrm>
            <a:off x="0" y="1292704"/>
            <a:ext cx="11683999" cy="1569660"/>
          </a:xfrm>
          <a:prstGeom prst="rect">
            <a:avLst/>
          </a:prstGeom>
          <a:noFill/>
        </p:spPr>
        <p:txBody>
          <a:bodyPr wrap="square">
            <a:spAutoFit/>
          </a:bodyPr>
          <a:lstStyle/>
          <a:p>
            <a:pPr algn="r"/>
            <a:r>
              <a:rPr lang="ar-LY" sz="2400" dirty="0"/>
              <a:t>تعتبر التغذية من أهم مقومات الإنتاج في مزارع الأبقار الحلوب وذلك لتأثيرها المباشر وغير المباشر على المقومات الأخرى مثل إنتاج الحليب كماً ونوعا الخصوبة، صحة الضرع، صحة المباشر على الأبقار، وغيرها... تشكل كلفة التغذية أكثر من %65 من الكلفة العامة للمزرعة، وعليه يجب إيلاء التغذية اهتماماً خاصاً والحرص على توفير عليقة متوازنة وتقدميها بطريقة صحيحة.</a:t>
            </a:r>
          </a:p>
        </p:txBody>
      </p:sp>
      <p:sp>
        <p:nvSpPr>
          <p:cNvPr id="7" name="مربع نص 6">
            <a:extLst>
              <a:ext uri="{FF2B5EF4-FFF2-40B4-BE49-F238E27FC236}">
                <a16:creationId xmlns:a16="http://schemas.microsoft.com/office/drawing/2014/main" id="{6EE1F1FE-F1C1-963D-6138-0ED633E99296}"/>
              </a:ext>
            </a:extLst>
          </p:cNvPr>
          <p:cNvSpPr txBox="1"/>
          <p:nvPr/>
        </p:nvSpPr>
        <p:spPr>
          <a:xfrm>
            <a:off x="7061200" y="2862364"/>
            <a:ext cx="4622799" cy="1569660"/>
          </a:xfrm>
          <a:prstGeom prst="rect">
            <a:avLst/>
          </a:prstGeom>
          <a:noFill/>
        </p:spPr>
        <p:txBody>
          <a:bodyPr wrap="square">
            <a:spAutoFit/>
          </a:bodyPr>
          <a:lstStyle/>
          <a:p>
            <a:pPr algn="r"/>
            <a:r>
              <a:rPr lang="ar-LY" sz="2400" dirty="0"/>
              <a:t> والجدير بالذكر أن الأمراض الناجمة عن التغذية غير الصحيحة (الأمراض الاستقلابية) تؤدي الى خسائر كبيرة وفادحة وتعتبر من أهم مشاكل مزارع الأبقار الحلوب.</a:t>
            </a:r>
          </a:p>
        </p:txBody>
      </p:sp>
      <p:pic>
        <p:nvPicPr>
          <p:cNvPr id="9" name="صورة 8">
            <a:extLst>
              <a:ext uri="{FF2B5EF4-FFF2-40B4-BE49-F238E27FC236}">
                <a16:creationId xmlns:a16="http://schemas.microsoft.com/office/drawing/2014/main" id="{97975CD7-D2D6-E1B4-85AD-EB8F48DFADEF}"/>
              </a:ext>
            </a:extLst>
          </p:cNvPr>
          <p:cNvPicPr>
            <a:picLocks noChangeAspect="1"/>
          </p:cNvPicPr>
          <p:nvPr/>
        </p:nvPicPr>
        <p:blipFill>
          <a:blip r:embed="rId2"/>
          <a:stretch>
            <a:fillRect/>
          </a:stretch>
        </p:blipFill>
        <p:spPr>
          <a:xfrm>
            <a:off x="0" y="3109527"/>
            <a:ext cx="6604000" cy="2827867"/>
          </a:xfrm>
          <a:prstGeom prst="rect">
            <a:avLst/>
          </a:prstGeom>
        </p:spPr>
      </p:pic>
    </p:spTree>
    <p:extLst>
      <p:ext uri="{BB962C8B-B14F-4D97-AF65-F5344CB8AC3E}">
        <p14:creationId xmlns:p14="http://schemas.microsoft.com/office/powerpoint/2010/main" val="20281237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9375181-F317-D788-4C74-BE8986C98C48}"/>
              </a:ext>
            </a:extLst>
          </p:cNvPr>
          <p:cNvSpPr>
            <a:spLocks noGrp="1"/>
          </p:cNvSpPr>
          <p:nvPr>
            <p:ph type="title"/>
          </p:nvPr>
        </p:nvSpPr>
        <p:spPr>
          <a:xfrm>
            <a:off x="897549" y="204454"/>
            <a:ext cx="10396902" cy="777679"/>
          </a:xfrm>
        </p:spPr>
        <p:txBody>
          <a:bodyPr/>
          <a:lstStyle/>
          <a:p>
            <a:pPr algn="r"/>
            <a:r>
              <a:rPr lang="ar-LY" dirty="0"/>
              <a:t>الجهاز الهضمي للأبقار الحلوب: </a:t>
            </a:r>
          </a:p>
        </p:txBody>
      </p:sp>
      <p:sp>
        <p:nvSpPr>
          <p:cNvPr id="3" name="عنصر نائب للنص 2">
            <a:extLst>
              <a:ext uri="{FF2B5EF4-FFF2-40B4-BE49-F238E27FC236}">
                <a16:creationId xmlns:a16="http://schemas.microsoft.com/office/drawing/2014/main" id="{BB5BC497-39AF-8EA3-2F23-AB0C3644DDCD}"/>
              </a:ext>
            </a:extLst>
          </p:cNvPr>
          <p:cNvSpPr>
            <a:spLocks noGrp="1"/>
          </p:cNvSpPr>
          <p:nvPr>
            <p:ph type="body" sz="half" idx="2"/>
          </p:nvPr>
        </p:nvSpPr>
        <p:spPr>
          <a:xfrm>
            <a:off x="203200" y="982133"/>
            <a:ext cx="11091251" cy="897467"/>
          </a:xfrm>
        </p:spPr>
        <p:txBody>
          <a:bodyPr>
            <a:normAutofit lnSpcReduction="10000"/>
          </a:bodyPr>
          <a:lstStyle/>
          <a:p>
            <a:pPr algn="r"/>
            <a:r>
              <a:rPr lang="ar-LY" sz="2400" dirty="0"/>
              <a:t>تتغذى الابقار الحلوب على الأعشاب والحبوب ، وتتميز باحتواء جهازها الهضمي على معدة مركبة تتألف من أربعة أجزاء أهمها وأكبرها ما يسمى بالكرش.</a:t>
            </a:r>
          </a:p>
        </p:txBody>
      </p:sp>
      <p:pic>
        <p:nvPicPr>
          <p:cNvPr id="5" name="صورة 4">
            <a:extLst>
              <a:ext uri="{FF2B5EF4-FFF2-40B4-BE49-F238E27FC236}">
                <a16:creationId xmlns:a16="http://schemas.microsoft.com/office/drawing/2014/main" id="{8B39CABE-8AA6-2326-EC6B-859A7738734A}"/>
              </a:ext>
            </a:extLst>
          </p:cNvPr>
          <p:cNvPicPr>
            <a:picLocks noChangeAspect="1"/>
          </p:cNvPicPr>
          <p:nvPr/>
        </p:nvPicPr>
        <p:blipFill>
          <a:blip r:embed="rId2"/>
          <a:stretch>
            <a:fillRect/>
          </a:stretch>
        </p:blipFill>
        <p:spPr>
          <a:xfrm>
            <a:off x="1193758" y="2131392"/>
            <a:ext cx="9110133" cy="3572934"/>
          </a:xfrm>
          <a:prstGeom prst="rect">
            <a:avLst/>
          </a:prstGeom>
        </p:spPr>
      </p:pic>
    </p:spTree>
    <p:extLst>
      <p:ext uri="{BB962C8B-B14F-4D97-AF65-F5344CB8AC3E}">
        <p14:creationId xmlns:p14="http://schemas.microsoft.com/office/powerpoint/2010/main" val="11925831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a:extLst>
              <a:ext uri="{FF2B5EF4-FFF2-40B4-BE49-F238E27FC236}">
                <a16:creationId xmlns:a16="http://schemas.microsoft.com/office/drawing/2014/main" id="{44A4860D-47AC-2E0A-B49D-593C870C20B6}"/>
              </a:ext>
            </a:extLst>
          </p:cNvPr>
          <p:cNvSpPr>
            <a:spLocks noGrp="1"/>
          </p:cNvSpPr>
          <p:nvPr>
            <p:ph type="body" sz="half" idx="2"/>
          </p:nvPr>
        </p:nvSpPr>
        <p:spPr>
          <a:xfrm>
            <a:off x="169333" y="135467"/>
            <a:ext cx="11480800" cy="5384800"/>
          </a:xfrm>
        </p:spPr>
        <p:txBody>
          <a:bodyPr>
            <a:normAutofit lnSpcReduction="10000"/>
          </a:bodyPr>
          <a:lstStyle/>
          <a:p>
            <a:pPr algn="r"/>
            <a:r>
              <a:rPr lang="ar-LY" sz="2000" b="1" dirty="0">
                <a:effectLst>
                  <a:outerShdw blurRad="38100" dist="38100" dir="2700000" algn="tl">
                    <a:srgbClr val="000000">
                      <a:alpha val="43137"/>
                    </a:srgbClr>
                  </a:outerShdw>
                </a:effectLst>
              </a:rPr>
              <a:t>- الكرش والشبكية: </a:t>
            </a:r>
            <a:r>
              <a:rPr lang="ar-LY" sz="2000" dirty="0"/>
              <a:t>يحتوي الكرش على عدد كبير جداً من الميكروبات (10مليار) التي تقوم بتخمير الأعلاف وإنتاج الأحماض الدهنية والتي بدورها يتم امتصاصها من خلال جدران الكرش إضافة الى الكمية الكبيرة من البروتين الميكروبي ذي النوعية الجيدة.</a:t>
            </a:r>
          </a:p>
          <a:p>
            <a:pPr algn="r"/>
            <a:r>
              <a:rPr lang="ar-LY" sz="2000" b="1" dirty="0">
                <a:effectLst>
                  <a:outerShdw blurRad="38100" dist="38100" dir="2700000" algn="tl">
                    <a:srgbClr val="000000">
                      <a:alpha val="43137"/>
                    </a:srgbClr>
                  </a:outerShdw>
                </a:effectLst>
              </a:rPr>
              <a:t>- أم الورقة: </a:t>
            </a:r>
            <a:r>
              <a:rPr lang="ar-LY" sz="2000" dirty="0"/>
              <a:t>حيث يتم امتصاص املاء و السوائل إضافة إلى الأملاح المعدنية وترسبات الأحماض الدهنية.</a:t>
            </a:r>
          </a:p>
          <a:p>
            <a:pPr algn="r"/>
            <a:r>
              <a:rPr lang="ar-LY" sz="2000" b="1" dirty="0">
                <a:effectLst>
                  <a:outerShdw blurRad="38100" dist="38100" dir="2700000" algn="tl">
                    <a:srgbClr val="000000">
                      <a:alpha val="43137"/>
                    </a:srgbClr>
                  </a:outerShdw>
                </a:effectLst>
              </a:rPr>
              <a:t>-المعدة (او المنفحة): </a:t>
            </a:r>
            <a:r>
              <a:rPr lang="ar-LY" sz="2000" dirty="0"/>
              <a:t>حيث يتم فرز أحماض قوية وأنزيمات من أجل هضم بقايا الأعلاف غير المخمرة في الكرش إضافة إلى البروتين الميكروبي.</a:t>
            </a:r>
          </a:p>
          <a:p>
            <a:pPr algn="r"/>
            <a:r>
              <a:rPr lang="ar-LY" sz="2000" b="1" dirty="0">
                <a:effectLst>
                  <a:outerShdw blurRad="38100" dist="38100" dir="2700000" algn="tl">
                    <a:srgbClr val="000000">
                      <a:alpha val="43137"/>
                    </a:srgbClr>
                  </a:outerShdw>
                </a:effectLst>
              </a:rPr>
              <a:t>أهداف التغذية :</a:t>
            </a:r>
          </a:p>
          <a:p>
            <a:pPr algn="r"/>
            <a:r>
              <a:rPr lang="ar-LY" sz="2000" dirty="0"/>
              <a:t>يعتبر الهدف الاساسي من التغذية تزويد الأبقار الحلوب، من خلال العليقة المقدمة، بالعناصر الأساسية التي تحتاج إليها وذلك من أجل:</a:t>
            </a:r>
          </a:p>
          <a:p>
            <a:pPr algn="r"/>
            <a:r>
              <a:rPr lang="ar-LY" sz="2000" dirty="0"/>
              <a:t>- المحافظة على الحياة</a:t>
            </a:r>
          </a:p>
          <a:p>
            <a:pPr algn="r"/>
            <a:r>
              <a:rPr lang="ar-LY" sz="2000" dirty="0"/>
              <a:t>- سرعة وزيادة النمو</a:t>
            </a:r>
          </a:p>
          <a:p>
            <a:pPr algn="r"/>
            <a:r>
              <a:rPr lang="ar-LY" sz="2000" dirty="0"/>
              <a:t>- انتاج الحليب كماً ونوعاً</a:t>
            </a:r>
          </a:p>
          <a:p>
            <a:pPr algn="r"/>
            <a:r>
              <a:rPr lang="ar-LY" sz="2000" dirty="0"/>
              <a:t>- الاحتفاظ بصحة جيدة ومقاومة الأمراض</a:t>
            </a:r>
          </a:p>
          <a:p>
            <a:pPr algn="r"/>
            <a:r>
              <a:rPr lang="ar-LY" sz="2000" dirty="0"/>
              <a:t>- تغذية اجلنني أثناء الحمل</a:t>
            </a:r>
          </a:p>
        </p:txBody>
      </p:sp>
      <p:pic>
        <p:nvPicPr>
          <p:cNvPr id="5" name="صورة 4">
            <a:extLst>
              <a:ext uri="{FF2B5EF4-FFF2-40B4-BE49-F238E27FC236}">
                <a16:creationId xmlns:a16="http://schemas.microsoft.com/office/drawing/2014/main" id="{D97447D3-A11E-C016-4D57-04B1E0E2B6C3}"/>
              </a:ext>
            </a:extLst>
          </p:cNvPr>
          <p:cNvPicPr>
            <a:picLocks noChangeAspect="1"/>
          </p:cNvPicPr>
          <p:nvPr/>
        </p:nvPicPr>
        <p:blipFill>
          <a:blip r:embed="rId2"/>
          <a:stretch>
            <a:fillRect/>
          </a:stretch>
        </p:blipFill>
        <p:spPr>
          <a:xfrm>
            <a:off x="1066799" y="3234267"/>
            <a:ext cx="5706533" cy="2286000"/>
          </a:xfrm>
          <a:prstGeom prst="rect">
            <a:avLst/>
          </a:prstGeom>
        </p:spPr>
      </p:pic>
    </p:spTree>
    <p:extLst>
      <p:ext uri="{BB962C8B-B14F-4D97-AF65-F5344CB8AC3E}">
        <p14:creationId xmlns:p14="http://schemas.microsoft.com/office/powerpoint/2010/main" val="715649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B03393A-AC52-06A5-4AA4-91E94101ED6D}"/>
              </a:ext>
            </a:extLst>
          </p:cNvPr>
          <p:cNvSpPr>
            <a:spLocks noGrp="1"/>
          </p:cNvSpPr>
          <p:nvPr>
            <p:ph type="title"/>
          </p:nvPr>
        </p:nvSpPr>
        <p:spPr>
          <a:xfrm>
            <a:off x="685779" y="482600"/>
            <a:ext cx="10964354" cy="792261"/>
          </a:xfrm>
        </p:spPr>
        <p:txBody>
          <a:bodyPr>
            <a:normAutofit fontScale="90000"/>
          </a:bodyPr>
          <a:lstStyle/>
          <a:p>
            <a:pPr algn="r"/>
            <a:r>
              <a:rPr lang="ar-LY" dirty="0"/>
              <a:t>العليقة المقدمة للأبقار: </a:t>
            </a:r>
            <a:br>
              <a:rPr lang="ar-LY" dirty="0"/>
            </a:br>
            <a:endParaRPr lang="ar-LY" dirty="0"/>
          </a:p>
        </p:txBody>
      </p:sp>
      <p:sp>
        <p:nvSpPr>
          <p:cNvPr id="3" name="عنصر نائب للنص 2">
            <a:extLst>
              <a:ext uri="{FF2B5EF4-FFF2-40B4-BE49-F238E27FC236}">
                <a16:creationId xmlns:a16="http://schemas.microsoft.com/office/drawing/2014/main" id="{01CD4F15-791B-9E01-5907-CAE7426FA547}"/>
              </a:ext>
            </a:extLst>
          </p:cNvPr>
          <p:cNvSpPr>
            <a:spLocks noGrp="1"/>
          </p:cNvSpPr>
          <p:nvPr>
            <p:ph type="body" sz="half" idx="2"/>
          </p:nvPr>
        </p:nvSpPr>
        <p:spPr>
          <a:xfrm>
            <a:off x="0" y="982133"/>
            <a:ext cx="11650133" cy="4572000"/>
          </a:xfrm>
        </p:spPr>
        <p:txBody>
          <a:bodyPr>
            <a:normAutofit/>
          </a:bodyPr>
          <a:lstStyle/>
          <a:p>
            <a:pPr algn="r"/>
            <a:r>
              <a:rPr lang="ar-LY" sz="2000" dirty="0"/>
              <a:t>يجب ان تحتوي العليقة على كامل العناصر الغذائية التي تحتاجها الأبقار مع وجوب الأخذ بعني الاعتبار مختلف مقومات الانتاج والعوامل المؤثرة كما يلي:</a:t>
            </a:r>
          </a:p>
          <a:p>
            <a:pPr algn="r"/>
            <a:r>
              <a:rPr lang="ar-LY" sz="2000" dirty="0"/>
              <a:t>1 - </a:t>
            </a:r>
            <a:r>
              <a:rPr lang="ar-LY" sz="2000" b="1" dirty="0">
                <a:effectLst>
                  <a:outerShdw blurRad="38100" dist="38100" dir="2700000" algn="tl">
                    <a:srgbClr val="000000">
                      <a:alpha val="43137"/>
                    </a:srgbClr>
                  </a:outerShdw>
                </a:effectLst>
              </a:rPr>
              <a:t>معدل إنتاج الحليب كما ونوعا: </a:t>
            </a:r>
            <a:r>
              <a:rPr lang="ar-LY" sz="2000" dirty="0"/>
              <a:t>يعتبر إنتاج الحليب في المزرعة من أهم الأهداف لإعداد عليقة للأبقار التي يكون تأثيرها مباشراً عليه من ناحية الكمية والنوعية. </a:t>
            </a:r>
          </a:p>
          <a:p>
            <a:pPr algn="r"/>
            <a:r>
              <a:rPr lang="ar-LY" sz="2000" dirty="0"/>
              <a:t>2- </a:t>
            </a:r>
            <a:r>
              <a:rPr lang="ar-LY" sz="2000" b="1" dirty="0">
                <a:effectLst>
                  <a:outerShdw blurRad="38100" dist="38100" dir="2700000" algn="tl">
                    <a:srgbClr val="000000">
                      <a:alpha val="43137"/>
                    </a:srgbClr>
                  </a:outerShdw>
                </a:effectLst>
              </a:rPr>
              <a:t>وضع الخصوبة في المزرعة: </a:t>
            </a:r>
            <a:r>
              <a:rPr lang="ar-LY" sz="2000" dirty="0"/>
              <a:t>تعتبر التغذية من العوامل الأساسية المؤثرة في معدلات الخصوبة في مزارع الأبقار الحلوب.</a:t>
            </a:r>
          </a:p>
          <a:p>
            <a:pPr algn="r"/>
            <a:r>
              <a:rPr lang="ar-LY" sz="2000" dirty="0"/>
              <a:t>3 </a:t>
            </a:r>
            <a:r>
              <a:rPr lang="ar-LY" sz="2000" b="1" dirty="0">
                <a:effectLst>
                  <a:outerShdw blurRad="38100" dist="38100" dir="2700000" algn="tl">
                    <a:srgbClr val="000000">
                      <a:alpha val="43137"/>
                    </a:srgbClr>
                  </a:outerShdw>
                </a:effectLst>
              </a:rPr>
              <a:t>الوضع الصحي العام للأبقار: </a:t>
            </a:r>
            <a:r>
              <a:rPr lang="ar-LY" sz="2000" dirty="0"/>
              <a:t>يتأثر بشكل كبير باستراتيجية التغذية المتبعة ونوعية </a:t>
            </a:r>
          </a:p>
          <a:p>
            <a:pPr algn="r"/>
            <a:r>
              <a:rPr lang="ar-LY" sz="2000" dirty="0"/>
              <a:t>العليقة المقدمة، هذا فضالً عن الأمراض الاستقلابية (الأمراض الهضمية) التي تعتبر من أهم المؤشرات للوضع التغذوية في مزارع الأبقار الحلوب.</a:t>
            </a:r>
          </a:p>
          <a:p>
            <a:pPr algn="r"/>
            <a:r>
              <a:rPr lang="ar-LY" sz="2000" dirty="0"/>
              <a:t>-4 </a:t>
            </a:r>
            <a:r>
              <a:rPr lang="ar-LY" sz="2000" b="1" dirty="0">
                <a:effectLst>
                  <a:outerShdw blurRad="38100" dist="38100" dir="2700000" algn="tl">
                    <a:srgbClr val="000000">
                      <a:alpha val="43137"/>
                    </a:srgbClr>
                  </a:outerShdw>
                </a:effectLst>
              </a:rPr>
              <a:t>مراحل الإنتاج: </a:t>
            </a:r>
            <a:r>
              <a:rPr lang="ar-LY" sz="2000" dirty="0"/>
              <a:t>يتغير إنتاج الحليب بحسب مراحل إنتاجية البقرة حيث يتدنى حتى يتوقف قبل شهرين من الوالدة (فترة الفطام)، لذلك عند إعداد العليقة يجب الأخذ بعني الاعتبار المرحلة الإنتاجية للبقرة إضافة الى وضعها الفيسيولوجي.</a:t>
            </a:r>
          </a:p>
        </p:txBody>
      </p:sp>
    </p:spTree>
    <p:extLst>
      <p:ext uri="{BB962C8B-B14F-4D97-AF65-F5344CB8AC3E}">
        <p14:creationId xmlns:p14="http://schemas.microsoft.com/office/powerpoint/2010/main" val="30070560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C9B4C51-B4DE-3326-BD9B-8DE268858890}"/>
              </a:ext>
            </a:extLst>
          </p:cNvPr>
          <p:cNvSpPr>
            <a:spLocks noGrp="1"/>
          </p:cNvSpPr>
          <p:nvPr>
            <p:ph type="title"/>
          </p:nvPr>
        </p:nvSpPr>
        <p:spPr>
          <a:xfrm>
            <a:off x="571496" y="275166"/>
            <a:ext cx="11048999" cy="1041400"/>
          </a:xfrm>
        </p:spPr>
        <p:txBody>
          <a:bodyPr>
            <a:normAutofit/>
          </a:bodyPr>
          <a:lstStyle/>
          <a:p>
            <a:pPr algn="r"/>
            <a:r>
              <a:rPr lang="ar-LY" dirty="0"/>
              <a:t>تنقسم العليقة المقدمة للأبقار الحلوب الى قسمين أساسيين</a:t>
            </a:r>
            <a:br>
              <a:rPr lang="ar-LY" dirty="0"/>
            </a:br>
            <a:endParaRPr lang="ar-LY" dirty="0"/>
          </a:p>
        </p:txBody>
      </p:sp>
      <p:sp>
        <p:nvSpPr>
          <p:cNvPr id="3" name="عنصر نائب للنص 2">
            <a:extLst>
              <a:ext uri="{FF2B5EF4-FFF2-40B4-BE49-F238E27FC236}">
                <a16:creationId xmlns:a16="http://schemas.microsoft.com/office/drawing/2014/main" id="{63A4F60E-7478-E408-D603-130C79FAE041}"/>
              </a:ext>
            </a:extLst>
          </p:cNvPr>
          <p:cNvSpPr>
            <a:spLocks noGrp="1"/>
          </p:cNvSpPr>
          <p:nvPr>
            <p:ph type="body" sz="half" idx="2"/>
          </p:nvPr>
        </p:nvSpPr>
        <p:spPr>
          <a:xfrm>
            <a:off x="0" y="610335"/>
            <a:ext cx="11734778" cy="1947333"/>
          </a:xfrm>
        </p:spPr>
        <p:txBody>
          <a:bodyPr>
            <a:normAutofit/>
          </a:bodyPr>
          <a:lstStyle/>
          <a:p>
            <a:pPr algn="r"/>
            <a:r>
              <a:rPr lang="ar-LY" sz="2400" b="1" dirty="0">
                <a:effectLst>
                  <a:outerShdw blurRad="38100" dist="38100" dir="2700000" algn="tl">
                    <a:srgbClr val="000000">
                      <a:alpha val="43137"/>
                    </a:srgbClr>
                  </a:outerShdw>
                </a:effectLst>
              </a:rPr>
              <a:t>أولا: الأعلاف المالئة: </a:t>
            </a:r>
            <a:r>
              <a:rPr lang="ar-LY" sz="2400" dirty="0"/>
              <a:t>التي تحتوى على نسب كبيرة من الألياف وتساعد على امتلاء الكرش وتلعب دوراً أساسياً في عملية الاجترار وتحفيز وتسهيل تحسين عملية الهضم بشكل عام، كما تلعب دوراً مهماً في عملية الوقاية من الأمراض الاستقلابية (الأمراض الهضمية)أهم الأعلاف المالئة والمتوفرة في السوق المحلي:</a:t>
            </a:r>
          </a:p>
        </p:txBody>
      </p:sp>
      <p:pic>
        <p:nvPicPr>
          <p:cNvPr id="5" name="صورة 4">
            <a:extLst>
              <a:ext uri="{FF2B5EF4-FFF2-40B4-BE49-F238E27FC236}">
                <a16:creationId xmlns:a16="http://schemas.microsoft.com/office/drawing/2014/main" id="{7B495312-248C-987C-3489-F5C1B54DD0BD}"/>
              </a:ext>
            </a:extLst>
          </p:cNvPr>
          <p:cNvPicPr>
            <a:picLocks noChangeAspect="1"/>
          </p:cNvPicPr>
          <p:nvPr/>
        </p:nvPicPr>
        <p:blipFill>
          <a:blip r:embed="rId2"/>
          <a:stretch>
            <a:fillRect/>
          </a:stretch>
        </p:blipFill>
        <p:spPr>
          <a:xfrm>
            <a:off x="285747" y="2358887"/>
            <a:ext cx="11620499" cy="3763617"/>
          </a:xfrm>
          <a:prstGeom prst="rect">
            <a:avLst/>
          </a:prstGeom>
        </p:spPr>
      </p:pic>
    </p:spTree>
    <p:extLst>
      <p:ext uri="{BB962C8B-B14F-4D97-AF65-F5344CB8AC3E}">
        <p14:creationId xmlns:p14="http://schemas.microsoft.com/office/powerpoint/2010/main" val="24539026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a:extLst>
              <a:ext uri="{FF2B5EF4-FFF2-40B4-BE49-F238E27FC236}">
                <a16:creationId xmlns:a16="http://schemas.microsoft.com/office/drawing/2014/main" id="{865C0409-442B-A235-B533-7C50D90E6123}"/>
              </a:ext>
            </a:extLst>
          </p:cNvPr>
          <p:cNvSpPr>
            <a:spLocks noGrp="1"/>
          </p:cNvSpPr>
          <p:nvPr>
            <p:ph type="body" sz="half" idx="2"/>
          </p:nvPr>
        </p:nvSpPr>
        <p:spPr>
          <a:xfrm>
            <a:off x="0" y="209863"/>
            <a:ext cx="11722308" cy="2503358"/>
          </a:xfrm>
        </p:spPr>
        <p:txBody>
          <a:bodyPr>
            <a:normAutofit/>
          </a:bodyPr>
          <a:lstStyle/>
          <a:p>
            <a:pPr algn="r"/>
            <a:r>
              <a:rPr lang="ar-LY" sz="2000" b="1" dirty="0">
                <a:effectLst>
                  <a:outerShdw blurRad="38100" dist="38100" dir="2700000" algn="tl">
                    <a:srgbClr val="000000">
                      <a:alpha val="43137"/>
                    </a:srgbClr>
                  </a:outerShdw>
                </a:effectLst>
              </a:rPr>
              <a:t>ثانيا ّ الأعلاف المركزة: </a:t>
            </a:r>
            <a:r>
              <a:rPr lang="ar-LY" sz="2000" dirty="0"/>
              <a:t>تحتوي على نسب عالية من الطاقة والبروتين، كما في المادة الجافة، لكنها تحتوي على نسبة قليلة من الألياف لذلك فهي سريعة الهضم. تستعمل الأعلاف  المركزة في إعداد العليقة من أجل رفع نسبة المواد الغذائية الأساسية وخاصة الطاقة والبروتين.</a:t>
            </a:r>
          </a:p>
          <a:p>
            <a:pPr algn="r"/>
            <a:r>
              <a:rPr lang="ar-LY" sz="2000" dirty="0"/>
              <a:t>إن أهم العناصر المكونة للأعلاف المركزة الأكثر </a:t>
            </a:r>
            <a:r>
              <a:rPr lang="ar-LY" sz="2000"/>
              <a:t>استعمالا وهي</a:t>
            </a:r>
            <a:r>
              <a:rPr lang="ar-LY" sz="2000" dirty="0"/>
              <a:t>: </a:t>
            </a:r>
          </a:p>
          <a:p>
            <a:r>
              <a:rPr lang="ar-LY" sz="2000" dirty="0"/>
              <a:t>الذرة، الشعير، القمح، كسبة الصويا، نخالة القمح، كسبة بذر القطن وكسبة دوار الشمس.</a:t>
            </a:r>
          </a:p>
          <a:p>
            <a:pPr algn="r"/>
            <a:r>
              <a:rPr lang="ar-LY" sz="2000" dirty="0"/>
              <a:t>تقدم العليقة بشكل خليط بين الأعلاف المركزة والأعلاف المالئة بطريقة تؤمن العناصر الغذائية الأساسية التي تحتاج اليها الأبقار بطريقة متوازنة.</a:t>
            </a:r>
          </a:p>
        </p:txBody>
      </p:sp>
      <p:sp>
        <p:nvSpPr>
          <p:cNvPr id="5" name="مربع نص 4">
            <a:extLst>
              <a:ext uri="{FF2B5EF4-FFF2-40B4-BE49-F238E27FC236}">
                <a16:creationId xmlns:a16="http://schemas.microsoft.com/office/drawing/2014/main" id="{F227D5A9-D259-0DCC-BB1D-312DA9E8BD24}"/>
              </a:ext>
            </a:extLst>
          </p:cNvPr>
          <p:cNvSpPr txBox="1"/>
          <p:nvPr/>
        </p:nvSpPr>
        <p:spPr>
          <a:xfrm>
            <a:off x="9129009" y="2668251"/>
            <a:ext cx="2593299" cy="461665"/>
          </a:xfrm>
          <a:prstGeom prst="rect">
            <a:avLst/>
          </a:prstGeom>
          <a:noFill/>
        </p:spPr>
        <p:txBody>
          <a:bodyPr wrap="square">
            <a:spAutoFit/>
          </a:bodyPr>
          <a:lstStyle/>
          <a:p>
            <a:pPr algn="r"/>
            <a:r>
              <a:rPr lang="ar-LY" sz="2400" b="1" dirty="0">
                <a:effectLst>
                  <a:outerShdw blurRad="38100" dist="38100" dir="2700000" algn="tl">
                    <a:srgbClr val="000000">
                      <a:alpha val="43137"/>
                    </a:srgbClr>
                  </a:outerShdw>
                </a:effectLst>
              </a:rPr>
              <a:t>طرق تقديم العليقة: </a:t>
            </a:r>
          </a:p>
        </p:txBody>
      </p:sp>
      <p:sp>
        <p:nvSpPr>
          <p:cNvPr id="7" name="مربع نص 6">
            <a:extLst>
              <a:ext uri="{FF2B5EF4-FFF2-40B4-BE49-F238E27FC236}">
                <a16:creationId xmlns:a16="http://schemas.microsoft.com/office/drawing/2014/main" id="{B7669A92-4288-2ECF-4085-2071B4DC0943}"/>
              </a:ext>
            </a:extLst>
          </p:cNvPr>
          <p:cNvSpPr txBox="1"/>
          <p:nvPr/>
        </p:nvSpPr>
        <p:spPr>
          <a:xfrm>
            <a:off x="6355830" y="3341535"/>
            <a:ext cx="5366478" cy="2246769"/>
          </a:xfrm>
          <a:prstGeom prst="rect">
            <a:avLst/>
          </a:prstGeom>
          <a:noFill/>
        </p:spPr>
        <p:txBody>
          <a:bodyPr wrap="square">
            <a:spAutoFit/>
          </a:bodyPr>
          <a:lstStyle/>
          <a:p>
            <a:pPr algn="r"/>
            <a:r>
              <a:rPr lang="ar-LY" sz="2000" dirty="0"/>
              <a:t>1- تقدمي العليقة وخاصة الأعلاف المركزة اقله ثالث مرات في اليوم.</a:t>
            </a:r>
          </a:p>
          <a:p>
            <a:pPr algn="r"/>
            <a:r>
              <a:rPr lang="ar-LY" sz="2000" dirty="0"/>
              <a:t>2- خلط جميع عناصر العليقة بشكل جيد.</a:t>
            </a:r>
          </a:p>
          <a:p>
            <a:pPr algn="r"/>
            <a:r>
              <a:rPr lang="ar-LY" sz="2000" dirty="0"/>
              <a:t>3- يجب ان يكون لكل بقرة مكان يتيح لها تناول العليقة بطريقة كاملة ومريحة.</a:t>
            </a:r>
          </a:p>
          <a:p>
            <a:pPr algn="r"/>
            <a:r>
              <a:rPr lang="ar-LY" sz="2000" dirty="0"/>
              <a:t>4- تفادي الهدر ووضع العليقة في المعلف اخلاص.</a:t>
            </a:r>
          </a:p>
          <a:p>
            <a:pPr algn="r"/>
            <a:r>
              <a:rPr lang="ar-LY" sz="2000" dirty="0"/>
              <a:t>5- يجب ان تكون المعالف نظيفة وغير رطبة.</a:t>
            </a:r>
          </a:p>
        </p:txBody>
      </p:sp>
      <p:pic>
        <p:nvPicPr>
          <p:cNvPr id="9" name="صورة 8">
            <a:extLst>
              <a:ext uri="{FF2B5EF4-FFF2-40B4-BE49-F238E27FC236}">
                <a16:creationId xmlns:a16="http://schemas.microsoft.com/office/drawing/2014/main" id="{6EADD61A-8F0F-8E56-1F07-6F9A1598EE1F}"/>
              </a:ext>
            </a:extLst>
          </p:cNvPr>
          <p:cNvPicPr>
            <a:picLocks noChangeAspect="1"/>
          </p:cNvPicPr>
          <p:nvPr/>
        </p:nvPicPr>
        <p:blipFill>
          <a:blip r:embed="rId2"/>
          <a:stretch>
            <a:fillRect/>
          </a:stretch>
        </p:blipFill>
        <p:spPr>
          <a:xfrm>
            <a:off x="104931" y="2668251"/>
            <a:ext cx="6475751" cy="2920053"/>
          </a:xfrm>
          <a:prstGeom prst="rect">
            <a:avLst/>
          </a:prstGeom>
        </p:spPr>
      </p:pic>
    </p:spTree>
    <p:extLst>
      <p:ext uri="{BB962C8B-B14F-4D97-AF65-F5344CB8AC3E}">
        <p14:creationId xmlns:p14="http://schemas.microsoft.com/office/powerpoint/2010/main" val="26818794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35ED4A7-00B9-B8D7-425F-5F4397F6DCBB}"/>
              </a:ext>
            </a:extLst>
          </p:cNvPr>
          <p:cNvSpPr>
            <a:spLocks noGrp="1"/>
          </p:cNvSpPr>
          <p:nvPr>
            <p:ph type="title"/>
          </p:nvPr>
        </p:nvSpPr>
        <p:spPr>
          <a:xfrm>
            <a:off x="685778" y="204455"/>
            <a:ext cx="11506221" cy="792260"/>
          </a:xfrm>
        </p:spPr>
        <p:txBody>
          <a:bodyPr>
            <a:normAutofit fontScale="90000"/>
          </a:bodyPr>
          <a:lstStyle/>
          <a:p>
            <a:pPr algn="r"/>
            <a:r>
              <a:rPr lang="ar-LY" dirty="0"/>
              <a:t>المياه:</a:t>
            </a:r>
            <a:br>
              <a:rPr lang="ar-LY" dirty="0"/>
            </a:br>
            <a:endParaRPr lang="ar-LY" dirty="0"/>
          </a:p>
        </p:txBody>
      </p:sp>
      <p:sp>
        <p:nvSpPr>
          <p:cNvPr id="3" name="عنصر نائب للنص 2">
            <a:extLst>
              <a:ext uri="{FF2B5EF4-FFF2-40B4-BE49-F238E27FC236}">
                <a16:creationId xmlns:a16="http://schemas.microsoft.com/office/drawing/2014/main" id="{C774542D-70AF-04D0-8748-A679617DC1D8}"/>
              </a:ext>
            </a:extLst>
          </p:cNvPr>
          <p:cNvSpPr>
            <a:spLocks noGrp="1"/>
          </p:cNvSpPr>
          <p:nvPr>
            <p:ph type="body" sz="half" idx="2"/>
          </p:nvPr>
        </p:nvSpPr>
        <p:spPr>
          <a:xfrm>
            <a:off x="0" y="689549"/>
            <a:ext cx="12192000" cy="5472712"/>
          </a:xfrm>
        </p:spPr>
        <p:txBody>
          <a:bodyPr>
            <a:normAutofit/>
          </a:bodyPr>
          <a:lstStyle/>
          <a:p>
            <a:pPr algn="r"/>
            <a:r>
              <a:rPr lang="ar-LY" sz="2000" dirty="0"/>
              <a:t>إن المياه من العناصر الضرورية لجميع الكائنات الحلية ومنها الابقار الحلوب حيث تشكل 55 الى60 % من مجمل وزنها كما أن الحليب يحتوي على 90 % ماء.</a:t>
            </a:r>
          </a:p>
          <a:p>
            <a:pPr algn="r"/>
            <a:r>
              <a:rPr lang="ar-LY" sz="2000" dirty="0"/>
              <a:t> للماء أهمية كبرى في عملية الهضم والاستقلاب لدى الأبقار الحلوب وفي المحافظة على مستوى السوائل والمحافظة على درجة حرارة الجسم هذا فضالً عن الدور الهام جداً في عملية انتاج الحليب.</a:t>
            </a:r>
          </a:p>
          <a:p>
            <a:pPr algn="r"/>
            <a:r>
              <a:rPr lang="ar-LY" sz="2000" b="1" dirty="0">
                <a:effectLst>
                  <a:outerShdw blurRad="38100" dist="38100" dir="2700000" algn="tl">
                    <a:srgbClr val="000000">
                      <a:alpha val="43137"/>
                    </a:srgbClr>
                  </a:outerShdw>
                </a:effectLst>
              </a:rPr>
              <a:t>   تفقد البقرة المياه من خلال:                                                                       حاجة البقرة للمياه تزيد مع:</a:t>
            </a:r>
          </a:p>
          <a:p>
            <a:pPr algn="r"/>
            <a:r>
              <a:rPr lang="ar-LY" sz="2000" dirty="0">
                <a:effectLst>
                  <a:outerShdw blurRad="38100" dist="38100" dir="2700000" algn="tl">
                    <a:srgbClr val="000000">
                      <a:alpha val="43137"/>
                    </a:srgbClr>
                  </a:outerShdw>
                </a:effectLst>
              </a:rPr>
              <a:t>- خروج كمية مع البول والزبل .                                                                     - ازدياد استهلاك المادة الجافة.</a:t>
            </a:r>
          </a:p>
          <a:p>
            <a:pPr algn="r"/>
            <a:r>
              <a:rPr lang="ar-LY" sz="2000" dirty="0">
                <a:effectLst>
                  <a:outerShdw blurRad="38100" dist="38100" dir="2700000" algn="tl">
                    <a:srgbClr val="000000">
                      <a:alpha val="43137"/>
                    </a:srgbClr>
                  </a:outerShdw>
                </a:effectLst>
              </a:rPr>
              <a:t>- استهلاك كمية من اجل الإنتاج.                                                                     - زيادة انتاج الحليب.</a:t>
            </a:r>
          </a:p>
          <a:p>
            <a:pPr algn="r"/>
            <a:r>
              <a:rPr lang="ar-LY" sz="2000" dirty="0">
                <a:effectLst>
                  <a:outerShdw blurRad="38100" dist="38100" dir="2700000" algn="tl">
                    <a:srgbClr val="000000">
                      <a:alpha val="43137"/>
                    </a:srgbClr>
                  </a:outerShdw>
                </a:effectLst>
              </a:rPr>
              <a:t>- خسارة املياه من خلال التبخر والتعرق.                                                           - ارتفاع حرارة الطقس.</a:t>
            </a:r>
          </a:p>
          <a:p>
            <a:pPr algn="r"/>
            <a:r>
              <a:rPr lang="ar-LY" sz="2000" dirty="0">
                <a:effectLst>
                  <a:outerShdw blurRad="38100" dist="38100" dir="2700000" algn="tl">
                    <a:srgbClr val="000000">
                      <a:alpha val="43137"/>
                    </a:srgbClr>
                  </a:outerShdw>
                </a:effectLst>
              </a:rPr>
              <a:t>                                                                                                         - التقدم في مرحلة الحمل.</a:t>
            </a:r>
          </a:p>
          <a:p>
            <a:pPr algn="r"/>
            <a:r>
              <a:rPr lang="ar-LY" sz="2000" dirty="0" err="1"/>
              <a:t>آأن</a:t>
            </a:r>
            <a:r>
              <a:rPr lang="ar-LY" sz="2000" dirty="0"/>
              <a:t> استهلاك المياه يزداد مع زيادة استهلاك المادة الجافة ومع زيادة الإنتاج، حيث أن بقرة تنتج 20 كيلوغرام حليب في اليوم تستهلك ما بني 70 و90 ليتر مياه في اليوم أما الأبقار المفطومة فيتراوح استهلاكها للمياه ما بين 30 و 60 ليتر في اليوم.</a:t>
            </a:r>
          </a:p>
          <a:p>
            <a:pPr algn="r"/>
            <a:endParaRPr lang="ar-LY"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230323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B7E8CB0-E939-3D00-4457-1C142683FF5B}"/>
              </a:ext>
            </a:extLst>
          </p:cNvPr>
          <p:cNvSpPr txBox="1"/>
          <p:nvPr/>
        </p:nvSpPr>
        <p:spPr>
          <a:xfrm>
            <a:off x="1" y="0"/>
            <a:ext cx="12192000" cy="6001643"/>
          </a:xfrm>
          <a:prstGeom prst="rect">
            <a:avLst/>
          </a:prstGeom>
          <a:noFill/>
        </p:spPr>
        <p:txBody>
          <a:bodyPr wrap="square">
            <a:spAutoFit/>
          </a:bodyPr>
          <a:lstStyle/>
          <a:p>
            <a:pPr algn="r"/>
            <a:r>
              <a:rPr lang="ar-LY" sz="2400" b="1" dirty="0">
                <a:effectLst>
                  <a:outerShdw blurRad="38100" dist="38100" dir="2700000" algn="tl">
                    <a:srgbClr val="000000">
                      <a:alpha val="43137"/>
                    </a:srgbClr>
                  </a:outerShdw>
                </a:effectLst>
              </a:rPr>
              <a:t>التوصيات :</a:t>
            </a:r>
          </a:p>
          <a:p>
            <a:pPr algn="r"/>
            <a:r>
              <a:rPr lang="ar-LY" sz="2400" dirty="0"/>
              <a:t>هذه بعض التوصيات لإنتاج حليب نظيف وصحي:</a:t>
            </a:r>
          </a:p>
          <a:p>
            <a:pPr algn="r"/>
            <a:r>
              <a:rPr lang="ar-LY" sz="2400" dirty="0"/>
              <a:t>1- </a:t>
            </a:r>
            <a:r>
              <a:rPr lang="ar-LY" sz="2400" b="1" dirty="0"/>
              <a:t>الرعاية الجيدة للحيوانات: </a:t>
            </a:r>
            <a:r>
              <a:rPr lang="ar-LY" sz="2400" dirty="0"/>
              <a:t>يجب أن تكون الحيوانات الحلوب صحية وتتلقى رعاية جيدة، بما في ذلك الغذاء الصحي والوصول إلى الماء النظيف والمساحات الخضراء للرعي.</a:t>
            </a:r>
          </a:p>
          <a:p>
            <a:pPr algn="r"/>
            <a:r>
              <a:rPr lang="ar-LY" sz="2400" dirty="0"/>
              <a:t>2- </a:t>
            </a:r>
            <a:r>
              <a:rPr lang="ar-LY" sz="2400" b="1" dirty="0"/>
              <a:t>النظافة الجيدة في المزرعة: </a:t>
            </a:r>
            <a:r>
              <a:rPr lang="ar-LY" sz="2400" dirty="0"/>
              <a:t>يجب أن تكون المزارع نظيفة ومحافظة على معايير النظافة العالية لمنع انتقال الأمراض وضمان جودة الحليب.</a:t>
            </a:r>
          </a:p>
          <a:p>
            <a:pPr algn="r"/>
            <a:r>
              <a:rPr lang="ar-LY" sz="2400" dirty="0"/>
              <a:t>3- </a:t>
            </a:r>
            <a:r>
              <a:rPr lang="ar-LY" sz="2400" b="1" dirty="0"/>
              <a:t>التغذية السليمة: </a:t>
            </a:r>
            <a:r>
              <a:rPr lang="ar-LY" sz="2400" dirty="0"/>
              <a:t>يجب أن تتلقى الحيوانات الحلوب تغذية متوازنة وصحية تشمل مزيجًا من العلف الطبيعي والمكملات الغذائية إذا لزم الأمر، لضمان جودة الحليب.</a:t>
            </a:r>
          </a:p>
          <a:p>
            <a:pPr algn="r"/>
            <a:r>
              <a:rPr lang="ar-LY" sz="2400" dirty="0"/>
              <a:t>4- </a:t>
            </a:r>
            <a:r>
              <a:rPr lang="ar-LY" sz="2400" b="1" dirty="0"/>
              <a:t>التدابير الوقائية والصحية: </a:t>
            </a:r>
            <a:r>
              <a:rPr lang="ar-LY" sz="2400" dirty="0"/>
              <a:t>يجب تنفيذ برامج صحية فعالة للحيوانات الحلوب، بما في ذلك التطعيمات ومراقبة الأمراض، والتخلص من البقر والأبقار المريضة بشكل فوري.</a:t>
            </a:r>
          </a:p>
          <a:p>
            <a:pPr algn="r"/>
            <a:r>
              <a:rPr lang="ar-LY" sz="2400" dirty="0"/>
              <a:t>5- </a:t>
            </a:r>
            <a:r>
              <a:rPr lang="ar-LY" sz="2400" b="1" dirty="0"/>
              <a:t>تقنيات الحلب النظيفة: </a:t>
            </a:r>
            <a:r>
              <a:rPr lang="ar-LY" sz="2400" dirty="0"/>
              <a:t>يجب استخدام تقنيات حلب نظيفة وصحية، بما في ذلك غسل الثدييات قبل وبعد الحلب واستخدام أدوات حلب نظيفة ومعقمة.</a:t>
            </a:r>
          </a:p>
          <a:p>
            <a:pPr algn="r"/>
            <a:r>
              <a:rPr lang="ar-LY" sz="2400" dirty="0"/>
              <a:t>6- </a:t>
            </a:r>
            <a:r>
              <a:rPr lang="ar-LY" sz="2400" b="1" dirty="0"/>
              <a:t>فحص الحليب وتبريده: </a:t>
            </a:r>
            <a:r>
              <a:rPr lang="ar-LY" sz="2400" dirty="0"/>
              <a:t>يجب فحص الحليب بانتظام للتأكد من خلوه من الشوائب والملوثات، ويجب تبريده بسرعة بعد الحصول عليه للحفاظ على جودته.</a:t>
            </a:r>
          </a:p>
          <a:p>
            <a:pPr algn="r"/>
            <a:r>
              <a:rPr lang="ar-LY" sz="2400" dirty="0"/>
              <a:t>7- </a:t>
            </a:r>
            <a:r>
              <a:rPr lang="ar-LY" sz="2400" b="1" dirty="0"/>
              <a:t>التدريب والتوعية: </a:t>
            </a:r>
            <a:r>
              <a:rPr lang="ar-LY" sz="2400" dirty="0"/>
              <a:t>يجب تدريب المزارعين والعمال على ممارسات إنتاج الحليب النظيفة والصحية، بما في ذلك النظافة الشخصية والتعامل مع الحيوانات بشكل آمن.</a:t>
            </a:r>
          </a:p>
        </p:txBody>
      </p:sp>
    </p:spTree>
    <p:extLst>
      <p:ext uri="{BB962C8B-B14F-4D97-AF65-F5344CB8AC3E}">
        <p14:creationId xmlns:p14="http://schemas.microsoft.com/office/powerpoint/2010/main" val="11211597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F0173521-E27F-8CA1-EEA8-2C6FF60C42D7}"/>
              </a:ext>
            </a:extLst>
          </p:cNvPr>
          <p:cNvSpPr txBox="1"/>
          <p:nvPr/>
        </p:nvSpPr>
        <p:spPr>
          <a:xfrm>
            <a:off x="1444487" y="2590431"/>
            <a:ext cx="10378918" cy="769441"/>
          </a:xfrm>
          <a:prstGeom prst="rect">
            <a:avLst/>
          </a:prstGeom>
          <a:noFill/>
        </p:spPr>
        <p:txBody>
          <a:bodyPr wrap="square">
            <a:spAutoFit/>
          </a:bodyPr>
          <a:lstStyle/>
          <a:p>
            <a:r>
              <a:rPr lang="ar-LY"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الفحوصات التي تسرى على الحليب و منتجاته )</a:t>
            </a:r>
          </a:p>
        </p:txBody>
      </p:sp>
    </p:spTree>
    <p:extLst>
      <p:ext uri="{BB962C8B-B14F-4D97-AF65-F5344CB8AC3E}">
        <p14:creationId xmlns:p14="http://schemas.microsoft.com/office/powerpoint/2010/main" val="8787884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7D5BDC8-9208-AD00-956A-C2361D872E27}"/>
              </a:ext>
            </a:extLst>
          </p:cNvPr>
          <p:cNvSpPr txBox="1"/>
          <p:nvPr/>
        </p:nvSpPr>
        <p:spPr>
          <a:xfrm>
            <a:off x="3737113" y="299391"/>
            <a:ext cx="8245086" cy="5786199"/>
          </a:xfrm>
          <a:prstGeom prst="rect">
            <a:avLst/>
          </a:prstGeom>
          <a:noFill/>
        </p:spPr>
        <p:txBody>
          <a:bodyPr wrap="square">
            <a:spAutoFit/>
          </a:bodyPr>
          <a:lstStyle/>
          <a:p>
            <a:pPr algn="r"/>
            <a:r>
              <a:rPr lang="ar-LY" sz="3200" b="1" dirty="0"/>
              <a:t>الفحوصات التي تجري للحليب:</a:t>
            </a:r>
            <a:br>
              <a:rPr lang="ar-LY" sz="3200" dirty="0"/>
            </a:br>
            <a:endParaRPr lang="ar-LY" sz="3200" dirty="0"/>
          </a:p>
          <a:p>
            <a:pPr algn="r"/>
            <a:r>
              <a:rPr lang="ar-LY" sz="3200" dirty="0"/>
              <a:t>1- يعتبر الحليب من أكثر الأغذية عرضة للتلف لآنه غذائي ملائم لنشاط الكثير من الأحياء و التي تنشط فيه بالتالي تؤدي إلى تلفه، لذلك فإن مدة حفظ الحليب تكون قصيرة إذا توفر التخزينية الملائمة لمنع نشاط تلك الأحياء .</a:t>
            </a:r>
          </a:p>
          <a:p>
            <a:pPr algn="r"/>
            <a:r>
              <a:rPr lang="ar-LY" sz="3200" dirty="0"/>
              <a:t>2- قبول الحليب أو رفضه .</a:t>
            </a:r>
          </a:p>
          <a:p>
            <a:pPr algn="r"/>
            <a:r>
              <a:rPr lang="ar-LY" sz="3200" dirty="0"/>
              <a:t>3- تحديد مدى صلاحية الحليب للاستهلاك المباشر و التصنيع.</a:t>
            </a:r>
          </a:p>
          <a:p>
            <a:pPr algn="r"/>
            <a:r>
              <a:rPr lang="ar-LY" sz="3200" dirty="0"/>
              <a:t>4- تحديد سعر الحليب </a:t>
            </a:r>
          </a:p>
          <a:p>
            <a:pPr algn="r"/>
            <a:r>
              <a:rPr lang="ar-LY" sz="3200" dirty="0"/>
              <a:t>5- معرفة جودة الحليب و التأكد من عدم خلطه بالماء أو إضافة مواد حافظة . </a:t>
            </a:r>
            <a:br>
              <a:rPr lang="ar-LY" dirty="0"/>
            </a:br>
            <a:endParaRPr lang="ar-LY" dirty="0"/>
          </a:p>
        </p:txBody>
      </p:sp>
      <p:pic>
        <p:nvPicPr>
          <p:cNvPr id="4" name="صورة 3">
            <a:extLst>
              <a:ext uri="{FF2B5EF4-FFF2-40B4-BE49-F238E27FC236}">
                <a16:creationId xmlns:a16="http://schemas.microsoft.com/office/drawing/2014/main" id="{75179C5C-891C-F851-145A-F0DF20C821D9}"/>
              </a:ext>
            </a:extLst>
          </p:cNvPr>
          <p:cNvPicPr>
            <a:picLocks noChangeAspect="1"/>
          </p:cNvPicPr>
          <p:nvPr/>
        </p:nvPicPr>
        <p:blipFill>
          <a:blip r:embed="rId2"/>
          <a:stretch>
            <a:fillRect/>
          </a:stretch>
        </p:blipFill>
        <p:spPr>
          <a:xfrm>
            <a:off x="0" y="425354"/>
            <a:ext cx="3737113" cy="5041829"/>
          </a:xfrm>
          <a:prstGeom prst="rect">
            <a:avLst/>
          </a:prstGeom>
        </p:spPr>
      </p:pic>
    </p:spTree>
    <p:extLst>
      <p:ext uri="{BB962C8B-B14F-4D97-AF65-F5344CB8AC3E}">
        <p14:creationId xmlns:p14="http://schemas.microsoft.com/office/powerpoint/2010/main" val="3859698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33E65F3-3288-0128-23F6-77502071167C}"/>
              </a:ext>
            </a:extLst>
          </p:cNvPr>
          <p:cNvSpPr txBox="1"/>
          <p:nvPr/>
        </p:nvSpPr>
        <p:spPr>
          <a:xfrm>
            <a:off x="3644348" y="0"/>
            <a:ext cx="8547652" cy="6370975"/>
          </a:xfrm>
          <a:prstGeom prst="rect">
            <a:avLst/>
          </a:prstGeom>
          <a:noFill/>
        </p:spPr>
        <p:txBody>
          <a:bodyPr wrap="square">
            <a:spAutoFit/>
          </a:bodyPr>
          <a:lstStyle/>
          <a:p>
            <a:pPr algn="r"/>
            <a:r>
              <a:rPr lang="ar-LY" sz="2400" b="1" dirty="0"/>
              <a:t>	الفحوصات التي تجري على الحليب قبل استهلاكه مباشرة أو إدخاله للتصنيع هي:</a:t>
            </a:r>
            <a:br>
              <a:rPr lang="ar-LY" sz="2400" b="1" dirty="0"/>
            </a:br>
            <a:br>
              <a:rPr lang="ar-LY" sz="2400" b="1" dirty="0"/>
            </a:br>
            <a:r>
              <a:rPr lang="ar-LY" sz="2400" dirty="0"/>
              <a:t>	1- الفحوصات </a:t>
            </a:r>
            <a:r>
              <a:rPr lang="ar-LY" sz="2400" dirty="0" err="1"/>
              <a:t>البكتريولوجية</a:t>
            </a:r>
            <a:r>
              <a:rPr lang="ar-LY" sz="2400" dirty="0"/>
              <a:t>.</a:t>
            </a:r>
            <a:br>
              <a:rPr lang="ar-LY" sz="2400" dirty="0"/>
            </a:br>
            <a:r>
              <a:rPr lang="ar-LY" sz="2400" dirty="0"/>
              <a:t>في هذه الحالة لابد من توافر شروط خاصة عند أخذ العينة للتحاليل الجرثومية:</a:t>
            </a:r>
            <a:br>
              <a:rPr lang="ar-LY" sz="2400" dirty="0"/>
            </a:br>
            <a:r>
              <a:rPr lang="ar-LY" sz="2400" dirty="0"/>
              <a:t>أ- إبعاد مصادر التلوث تماما، و العمل في جو شبه معقم .</a:t>
            </a:r>
            <a:br>
              <a:rPr lang="ar-LY" sz="2400" dirty="0"/>
            </a:br>
            <a:r>
              <a:rPr lang="ar-LY" sz="2400" dirty="0"/>
              <a:t>ب – استخدام ماصات معقمة موضوعة بداخل علبة التعقيم الاسطوانية الخاصة بها، حيث يتم إخراجها بجانب مصباح لهب.</a:t>
            </a:r>
            <a:br>
              <a:rPr lang="ar-LY" sz="2400" dirty="0"/>
            </a:br>
            <a:r>
              <a:rPr lang="ar-LY" sz="2400" dirty="0"/>
              <a:t>ج – يجب أن تكون الزجاجات معقمة و مغلقة و لا تفتح إلا حين وضع العينة و إعادة فوهتها بسرعة بعد تمريرها على اللهب.</a:t>
            </a:r>
            <a:br>
              <a:rPr lang="ar-LY" sz="2400" dirty="0"/>
            </a:br>
            <a:r>
              <a:rPr lang="ar-LY" sz="2400" dirty="0"/>
              <a:t>د – تستخدم محركات زجاجية معقمة لمجانسة الحليب.</a:t>
            </a:r>
            <a:br>
              <a:rPr lang="ar-LY" sz="2400" dirty="0"/>
            </a:br>
            <a:r>
              <a:rPr lang="ar-LY" sz="2400" dirty="0"/>
              <a:t>هـ - يتم تعقيم الماصات و الزجاجيات بفرن تعقيم بالهواء الساخن بدرجة حرارة ( 180)ْ لمدة ساعتين تقريبا.</a:t>
            </a:r>
            <a:br>
              <a:rPr lang="ar-LY" sz="2400" dirty="0"/>
            </a:br>
            <a:r>
              <a:rPr lang="ar-LY" sz="2400" dirty="0"/>
              <a:t>و – يجب أن يتم التحليل مباشرة دون تأخير قبل أن يحدث تغيير في الحمولة </a:t>
            </a:r>
            <a:r>
              <a:rPr lang="ar-LY" sz="2400" dirty="0" err="1"/>
              <a:t>البكتريولوجية</a:t>
            </a:r>
            <a:r>
              <a:rPr lang="ar-LY" sz="2400" dirty="0"/>
              <a:t> للحليب، وإذا اضطر لتأجيل الاختبار لساعات قليلة تحفظ العينة في البراد، أما إذا تأخر التحليل لأكثر من ذلك تتلف العينة ولا يجوز في هذه الحالة استخدام مواد حافظة.</a:t>
            </a:r>
            <a:br>
              <a:rPr lang="ar-LY" sz="2400" dirty="0"/>
            </a:br>
            <a:endParaRPr lang="ar-LY" sz="2400" dirty="0"/>
          </a:p>
        </p:txBody>
      </p:sp>
      <p:pic>
        <p:nvPicPr>
          <p:cNvPr id="4" name="صورة 3">
            <a:extLst>
              <a:ext uri="{FF2B5EF4-FFF2-40B4-BE49-F238E27FC236}">
                <a16:creationId xmlns:a16="http://schemas.microsoft.com/office/drawing/2014/main" id="{A9EB10B0-DEA2-677C-3E72-22EC20AAFA01}"/>
              </a:ext>
            </a:extLst>
          </p:cNvPr>
          <p:cNvPicPr>
            <a:picLocks noChangeAspect="1"/>
          </p:cNvPicPr>
          <p:nvPr/>
        </p:nvPicPr>
        <p:blipFill>
          <a:blip r:embed="rId2"/>
          <a:stretch>
            <a:fillRect/>
          </a:stretch>
        </p:blipFill>
        <p:spPr>
          <a:xfrm>
            <a:off x="0" y="0"/>
            <a:ext cx="3816627" cy="4818108"/>
          </a:xfrm>
          <a:prstGeom prst="rect">
            <a:avLst/>
          </a:prstGeom>
        </p:spPr>
      </p:pic>
    </p:spTree>
    <p:extLst>
      <p:ext uri="{BB962C8B-B14F-4D97-AF65-F5344CB8AC3E}">
        <p14:creationId xmlns:p14="http://schemas.microsoft.com/office/powerpoint/2010/main" val="10935022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1DADBF0D-B03E-B76F-4491-2F221BCD0F1D}"/>
              </a:ext>
            </a:extLst>
          </p:cNvPr>
          <p:cNvSpPr txBox="1"/>
          <p:nvPr/>
        </p:nvSpPr>
        <p:spPr>
          <a:xfrm>
            <a:off x="172279" y="228745"/>
            <a:ext cx="12019721" cy="2431435"/>
          </a:xfrm>
          <a:prstGeom prst="rect">
            <a:avLst/>
          </a:prstGeom>
          <a:noFill/>
        </p:spPr>
        <p:txBody>
          <a:bodyPr wrap="square">
            <a:spAutoFit/>
          </a:bodyPr>
          <a:lstStyle/>
          <a:p>
            <a:pPr algn="r"/>
            <a:r>
              <a:rPr lang="ar-LY" sz="4000" dirty="0">
                <a:effectLst>
                  <a:outerShdw blurRad="38100" dist="38100" dir="2700000" algn="tl">
                    <a:srgbClr val="000000">
                      <a:alpha val="43137"/>
                    </a:srgbClr>
                  </a:outerShdw>
                </a:effectLst>
              </a:rPr>
              <a:t>	2- الفحوص الكيميائية: </a:t>
            </a:r>
          </a:p>
          <a:p>
            <a:pPr algn="r"/>
            <a:endParaRPr lang="ar-LY" sz="4000" dirty="0"/>
          </a:p>
          <a:p>
            <a:pPr algn="r"/>
            <a:r>
              <a:rPr lang="ar-LY" sz="3600" dirty="0">
                <a:latin typeface="Arabic Typesetting" panose="03020402040406030203" pitchFamily="66" charset="-78"/>
                <a:cs typeface="Arabic Typesetting" panose="03020402040406030203" pitchFamily="66" charset="-78"/>
              </a:rPr>
              <a:t>أ-تقدير نسبة الدهن: يتم تقدير نسبة الدهن بالحليب بإحدى الطريقتين وهي( </a:t>
            </a:r>
            <a:r>
              <a:rPr lang="ar-LY" sz="3600" dirty="0" err="1">
                <a:latin typeface="Arabic Typesetting" panose="03020402040406030203" pitchFamily="66" charset="-78"/>
                <a:cs typeface="Arabic Typesetting" panose="03020402040406030203" pitchFamily="66" charset="-78"/>
              </a:rPr>
              <a:t>كيربر</a:t>
            </a:r>
            <a:r>
              <a:rPr lang="ar-LY" sz="3600" dirty="0">
                <a:latin typeface="Arabic Typesetting" panose="03020402040406030203" pitchFamily="66" charset="-78"/>
                <a:cs typeface="Arabic Typesetting" panose="03020402040406030203" pitchFamily="66" charset="-78"/>
              </a:rPr>
              <a:t> – </a:t>
            </a:r>
            <a:r>
              <a:rPr lang="ar-LY" sz="3600" dirty="0" err="1">
                <a:latin typeface="Arabic Typesetting" panose="03020402040406030203" pitchFamily="66" charset="-78"/>
                <a:cs typeface="Arabic Typesetting" panose="03020402040406030203" pitchFamily="66" charset="-78"/>
              </a:rPr>
              <a:t>بابكوك</a:t>
            </a:r>
            <a:r>
              <a:rPr lang="ar-LY" sz="3600" dirty="0">
                <a:latin typeface="Arabic Typesetting" panose="03020402040406030203" pitchFamily="66" charset="-78"/>
                <a:cs typeface="Arabic Typesetting" panose="03020402040406030203" pitchFamily="66" charset="-78"/>
              </a:rPr>
              <a:t> )</a:t>
            </a:r>
            <a:br>
              <a:rPr lang="ar-LY" sz="3600" dirty="0">
                <a:latin typeface="Arabic Typesetting" panose="03020402040406030203" pitchFamily="66" charset="-78"/>
                <a:cs typeface="Arabic Typesetting" panose="03020402040406030203" pitchFamily="66" charset="-78"/>
              </a:rPr>
            </a:br>
            <a:r>
              <a:rPr lang="ar-LY" sz="3600" dirty="0">
                <a:latin typeface="Arabic Typesetting" panose="03020402040406030203" pitchFamily="66" charset="-78"/>
                <a:cs typeface="Arabic Typesetting" panose="03020402040406030203" pitchFamily="66" charset="-78"/>
              </a:rPr>
              <a:t>ب – تقدير حموضة الحليب الحقيقية : وهي الفحوصات التي تجري لمعرفة نسبة الحموضة الحقيقية المتكونة في الحليب . </a:t>
            </a:r>
          </a:p>
        </p:txBody>
      </p:sp>
      <p:pic>
        <p:nvPicPr>
          <p:cNvPr id="4" name="صورة 3">
            <a:extLst>
              <a:ext uri="{FF2B5EF4-FFF2-40B4-BE49-F238E27FC236}">
                <a16:creationId xmlns:a16="http://schemas.microsoft.com/office/drawing/2014/main" id="{927F6E2B-090F-488D-83C8-6FF1E7EE00D3}"/>
              </a:ext>
            </a:extLst>
          </p:cNvPr>
          <p:cNvPicPr>
            <a:picLocks noChangeAspect="1"/>
          </p:cNvPicPr>
          <p:nvPr/>
        </p:nvPicPr>
        <p:blipFill>
          <a:blip r:embed="rId2"/>
          <a:stretch>
            <a:fillRect/>
          </a:stretch>
        </p:blipFill>
        <p:spPr>
          <a:xfrm>
            <a:off x="609600" y="2660180"/>
            <a:ext cx="11264348" cy="3509209"/>
          </a:xfrm>
          <a:prstGeom prst="rect">
            <a:avLst/>
          </a:prstGeom>
        </p:spPr>
      </p:pic>
    </p:spTree>
    <p:extLst>
      <p:ext uri="{BB962C8B-B14F-4D97-AF65-F5344CB8AC3E}">
        <p14:creationId xmlns:p14="http://schemas.microsoft.com/office/powerpoint/2010/main" val="28632067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F08E545-677D-719A-D5B2-5B0400425DA1}"/>
              </a:ext>
            </a:extLst>
          </p:cNvPr>
          <p:cNvSpPr txBox="1"/>
          <p:nvPr/>
        </p:nvSpPr>
        <p:spPr>
          <a:xfrm>
            <a:off x="3790122" y="1"/>
            <a:ext cx="8401878" cy="6001643"/>
          </a:xfrm>
          <a:prstGeom prst="rect">
            <a:avLst/>
          </a:prstGeom>
          <a:noFill/>
        </p:spPr>
        <p:txBody>
          <a:bodyPr wrap="square">
            <a:spAutoFit/>
          </a:bodyPr>
          <a:lstStyle/>
          <a:p>
            <a:pPr algn="r"/>
            <a:r>
              <a:rPr lang="ar-LY" sz="3200"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3- الفحوصات الحسية :</a:t>
            </a:r>
            <a:br>
              <a:rPr lang="ar-LY" sz="3200" dirty="0"/>
            </a:br>
            <a:r>
              <a:rPr lang="ar-LY" sz="3200" dirty="0">
                <a:latin typeface="Arabic Typesetting" panose="03020402040406030203" pitchFamily="66" charset="-78"/>
                <a:cs typeface="Arabic Typesetting" panose="03020402040406030203" pitchFamily="66" charset="-78"/>
              </a:rPr>
              <a:t>على الشخص القائم بعملية التقويم الحسي أن يكون على معرفة تامة بخصائص الحليب الطبيعي لكي يستطيع استنتاج شدة أو درجة الخصائص غير الطبيعية، و هناك العديد من القواعد الأساسية التي يجب أن يفهمها القائم بعملية التقويم:</a:t>
            </a:r>
            <a:br>
              <a:rPr lang="ar-LY" sz="3200" dirty="0">
                <a:latin typeface="Arabic Typesetting" panose="03020402040406030203" pitchFamily="66" charset="-78"/>
                <a:cs typeface="Arabic Typesetting" panose="03020402040406030203" pitchFamily="66" charset="-78"/>
              </a:rPr>
            </a:br>
            <a:r>
              <a:rPr lang="ar-LY" sz="3200" dirty="0">
                <a:latin typeface="Arabic Typesetting" panose="03020402040406030203" pitchFamily="66" charset="-78"/>
                <a:cs typeface="Arabic Typesetting" panose="03020402040406030203" pitchFamily="66" charset="-78"/>
              </a:rPr>
              <a:t>أ-  أن يكون بوضع صحي جيد.</a:t>
            </a:r>
            <a:br>
              <a:rPr lang="ar-LY" sz="3200" dirty="0">
                <a:latin typeface="Arabic Typesetting" panose="03020402040406030203" pitchFamily="66" charset="-78"/>
                <a:cs typeface="Arabic Typesetting" panose="03020402040406030203" pitchFamily="66" charset="-78"/>
              </a:rPr>
            </a:br>
            <a:r>
              <a:rPr lang="ar-LY" sz="3200" dirty="0">
                <a:latin typeface="Arabic Typesetting" panose="03020402040406030203" pitchFamily="66" charset="-78"/>
                <a:cs typeface="Arabic Typesetting" panose="03020402040406030203" pitchFamily="66" charset="-78"/>
              </a:rPr>
              <a:t>ب- أن يكون على معرفة بتفاصيل مواصفات كل منتج.</a:t>
            </a:r>
            <a:br>
              <a:rPr lang="ar-LY" sz="3200" dirty="0">
                <a:latin typeface="Arabic Typesetting" panose="03020402040406030203" pitchFamily="66" charset="-78"/>
                <a:cs typeface="Arabic Typesetting" panose="03020402040406030203" pitchFamily="66" charset="-78"/>
              </a:rPr>
            </a:br>
            <a:r>
              <a:rPr lang="ar-LY" sz="3200" dirty="0">
                <a:latin typeface="Arabic Typesetting" panose="03020402040406030203" pitchFamily="66" charset="-78"/>
                <a:cs typeface="Arabic Typesetting" panose="03020402040406030203" pitchFamily="66" charset="-78"/>
              </a:rPr>
              <a:t>ج – أن يجرى الفحص عند درجة حرارة مناسبة ( 10-20مْ )إذ تتأثر البراعم الحسية عند ارتفاع و انخفاض درجات الحرارة عن الحد المقرر</a:t>
            </a:r>
            <a:br>
              <a:rPr lang="ar-LY" sz="3200" dirty="0">
                <a:latin typeface="Arabic Typesetting" panose="03020402040406030203" pitchFamily="66" charset="-78"/>
                <a:cs typeface="Arabic Typesetting" panose="03020402040406030203" pitchFamily="66" charset="-78"/>
              </a:rPr>
            </a:br>
            <a:r>
              <a:rPr lang="ar-LY" sz="3200" dirty="0">
                <a:latin typeface="Arabic Typesetting" panose="03020402040406030203" pitchFamily="66" charset="-78"/>
                <a:cs typeface="Arabic Typesetting" panose="03020402040406030203" pitchFamily="66" charset="-78"/>
              </a:rPr>
              <a:t>د – أن تكون ( العينات ) ممثلة لكل كمية المنتج.</a:t>
            </a:r>
            <a:br>
              <a:rPr lang="ar-LY" sz="3200" dirty="0">
                <a:latin typeface="Arabic Typesetting" panose="03020402040406030203" pitchFamily="66" charset="-78"/>
                <a:cs typeface="Arabic Typesetting" panose="03020402040406030203" pitchFamily="66" charset="-78"/>
              </a:rPr>
            </a:br>
            <a:r>
              <a:rPr lang="ar-LY" sz="3200" dirty="0">
                <a:latin typeface="Arabic Typesetting" panose="03020402040406030203" pitchFamily="66" charset="-78"/>
                <a:cs typeface="Arabic Typesetting" panose="03020402040406030203" pitchFamily="66" charset="-78"/>
              </a:rPr>
              <a:t>هـ - تقويم راحة الحليب يعطي دلالة واضحة عن الطعم .</a:t>
            </a:r>
            <a:br>
              <a:rPr lang="ar-LY" sz="3200" dirty="0">
                <a:latin typeface="Arabic Typesetting" panose="03020402040406030203" pitchFamily="66" charset="-78"/>
                <a:cs typeface="Arabic Typesetting" panose="03020402040406030203" pitchFamily="66" charset="-78"/>
              </a:rPr>
            </a:br>
            <a:r>
              <a:rPr lang="ar-LY" sz="3200" dirty="0">
                <a:latin typeface="Arabic Typesetting" panose="03020402040406030203" pitchFamily="66" charset="-78"/>
                <a:cs typeface="Arabic Typesetting" panose="03020402040406030203" pitchFamily="66" charset="-78"/>
              </a:rPr>
              <a:t>و – بعد أخذ كمية من الحليب عن طريق الفم لغرض تحديد الطعم يجب التخلص منها، ثم يغسل الفم بالماء جيدا.</a:t>
            </a:r>
          </a:p>
        </p:txBody>
      </p:sp>
      <p:pic>
        <p:nvPicPr>
          <p:cNvPr id="4" name="صورة 3">
            <a:extLst>
              <a:ext uri="{FF2B5EF4-FFF2-40B4-BE49-F238E27FC236}">
                <a16:creationId xmlns:a16="http://schemas.microsoft.com/office/drawing/2014/main" id="{159FD9CC-121B-996A-7BFA-D35D36954F55}"/>
              </a:ext>
            </a:extLst>
          </p:cNvPr>
          <p:cNvPicPr>
            <a:picLocks noChangeAspect="1"/>
          </p:cNvPicPr>
          <p:nvPr/>
        </p:nvPicPr>
        <p:blipFill>
          <a:blip r:embed="rId2"/>
          <a:stretch>
            <a:fillRect/>
          </a:stretch>
        </p:blipFill>
        <p:spPr>
          <a:xfrm>
            <a:off x="410818" y="367121"/>
            <a:ext cx="3617843" cy="5267401"/>
          </a:xfrm>
          <a:prstGeom prst="rect">
            <a:avLst/>
          </a:prstGeom>
        </p:spPr>
      </p:pic>
    </p:spTree>
    <p:extLst>
      <p:ext uri="{BB962C8B-B14F-4D97-AF65-F5344CB8AC3E}">
        <p14:creationId xmlns:p14="http://schemas.microsoft.com/office/powerpoint/2010/main" val="27144268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5890147-C506-D770-4936-B5897BC9DD87}"/>
              </a:ext>
            </a:extLst>
          </p:cNvPr>
          <p:cNvSpPr>
            <a:spLocks noGrp="1"/>
          </p:cNvSpPr>
          <p:nvPr>
            <p:ph type="ctrTitle"/>
          </p:nvPr>
        </p:nvSpPr>
        <p:spPr>
          <a:xfrm>
            <a:off x="-212035" y="417984"/>
            <a:ext cx="12152243" cy="3011015"/>
          </a:xfrm>
        </p:spPr>
        <p:txBody>
          <a:bodyPr>
            <a:normAutofit fontScale="90000"/>
          </a:bodyPr>
          <a:lstStyle/>
          <a:p>
            <a:pPr algn="r"/>
            <a:r>
              <a:rPr lang="ar-LY" sz="5400" b="1"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في الختام ...</a:t>
            </a:r>
            <a:br>
              <a:rPr lang="ar-LY" sz="5400" b="1" dirty="0">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br>
            <a:br>
              <a:rPr lang="ar-LY" sz="4400" dirty="0">
                <a:latin typeface="Arabic Typesetting" panose="03020402040406030203" pitchFamily="66" charset="-78"/>
                <a:cs typeface="Arabic Typesetting" panose="03020402040406030203" pitchFamily="66" charset="-78"/>
              </a:rPr>
            </a:br>
            <a:r>
              <a:rPr lang="ar-LY" sz="4400" dirty="0">
                <a:latin typeface="Arabic Typesetting" panose="03020402040406030203" pitchFamily="66" charset="-78"/>
                <a:cs typeface="Arabic Typesetting" panose="03020402040406030203" pitchFamily="66" charset="-78"/>
              </a:rPr>
              <a:t>تظل المزارع الصحية الركيزة الأساسية في توفير حليب نظيف و صحي يلبي احتياجات المستهلكين .</a:t>
            </a:r>
            <a:br>
              <a:rPr lang="ar-LY" sz="4400" dirty="0">
                <a:latin typeface="Arabic Typesetting" panose="03020402040406030203" pitchFamily="66" charset="-78"/>
                <a:cs typeface="Arabic Typesetting" panose="03020402040406030203" pitchFamily="66" charset="-78"/>
              </a:rPr>
            </a:br>
            <a:r>
              <a:rPr lang="ar-LY" sz="4400" dirty="0">
                <a:latin typeface="Arabic Typesetting" panose="03020402040406030203" pitchFamily="66" charset="-78"/>
                <a:cs typeface="Arabic Typesetting" panose="03020402040406030203" pitchFamily="66" charset="-78"/>
              </a:rPr>
              <a:t>ذلك من خلال الالتزام بأعلى معايير الجودة و الرعاية، تضمن لكم منتجات تلبي التوقعات الصحية و الغذائية، ليكون دائما مصدركم الموثوق للحليب الطازج و المغذي .</a:t>
            </a:r>
          </a:p>
        </p:txBody>
      </p:sp>
    </p:spTree>
    <p:extLst>
      <p:ext uri="{BB962C8B-B14F-4D97-AF65-F5344CB8AC3E}">
        <p14:creationId xmlns:p14="http://schemas.microsoft.com/office/powerpoint/2010/main" val="3191755902"/>
      </p:ext>
    </p:extLst>
  </p:cSld>
  <p:clrMapOvr>
    <a:masterClrMapping/>
  </p:clrMapOvr>
</p:sld>
</file>

<file path=ppt/theme/theme1.xml><?xml version="1.0" encoding="utf-8"?>
<a:theme xmlns:a="http://schemas.openxmlformats.org/drawingml/2006/main" name="معرض">
  <a:themeElements>
    <a:clrScheme name="معرض">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معرض">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معرض">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683</TotalTime>
  <Words>4134</Words>
  <Application>Microsoft Office PowerPoint</Application>
  <PresentationFormat>شاشة عريضة</PresentationFormat>
  <Paragraphs>228</Paragraphs>
  <Slides>43</Slides>
  <Notes>0</Notes>
  <HiddenSlides>0</HiddenSlides>
  <MMClips>0</MMClips>
  <ScaleCrop>false</ScaleCrop>
  <HeadingPairs>
    <vt:vector size="6" baseType="variant">
      <vt:variant>
        <vt:lpstr>الخطوط المستخدمة</vt:lpstr>
      </vt:variant>
      <vt:variant>
        <vt:i4>7</vt:i4>
      </vt:variant>
      <vt:variant>
        <vt:lpstr>نسق</vt:lpstr>
      </vt:variant>
      <vt:variant>
        <vt:i4>1</vt:i4>
      </vt:variant>
      <vt:variant>
        <vt:lpstr>عناوين الشرائح</vt:lpstr>
      </vt:variant>
      <vt:variant>
        <vt:i4>43</vt:i4>
      </vt:variant>
    </vt:vector>
  </HeadingPairs>
  <TitlesOfParts>
    <vt:vector size="51" baseType="lpstr">
      <vt:lpstr>Arabic Typesetting</vt:lpstr>
      <vt:lpstr>Arial</vt:lpstr>
      <vt:lpstr>Dubai Medium</vt:lpstr>
      <vt:lpstr>Gill Sans MT</vt:lpstr>
      <vt:lpstr>Microsoft Uighur</vt:lpstr>
      <vt:lpstr>Söhne</vt:lpstr>
      <vt:lpstr>Wingdings</vt:lpstr>
      <vt:lpstr>معرض</vt:lpstr>
      <vt:lpstr>مجلـــــس المنافســـة إدارة حـــماية المســـتهـــلك   </vt:lpstr>
      <vt:lpstr>عرض تقديمي في PowerPoint</vt:lpstr>
      <vt:lpstr>عرض تقديمي في PowerPoint</vt:lpstr>
      <vt:lpstr>1- العناية  بالحليب :</vt:lpstr>
      <vt:lpstr>أماكن تلوث الحليب و الأسباب المؤدية إليه:</vt:lpstr>
      <vt:lpstr>عرض تقديمي في PowerPoint</vt:lpstr>
      <vt:lpstr>عرض تقديمي في PowerPoint</vt:lpstr>
      <vt:lpstr>عرض تقديمي في PowerPoint</vt:lpstr>
      <vt:lpstr>2- التهاب الضرع والوقاية منه:</vt:lpstr>
      <vt:lpstr> مسببات المرض:</vt:lpstr>
      <vt:lpstr>العوارض: </vt:lpstr>
      <vt:lpstr>التهاب الضرع التحت سريري/غير المرئي/غير الحسي: </vt:lpstr>
      <vt:lpstr>عرض تقديمي في PowerPoint</vt:lpstr>
      <vt:lpstr>العوامل المسببة:  </vt:lpstr>
      <vt:lpstr>عرض تقديمي في PowerPoint</vt:lpstr>
      <vt:lpstr>عرض تقديمي في PowerPoint</vt:lpstr>
      <vt:lpstr>الخطوات الوقائية:</vt:lpstr>
      <vt:lpstr>عرض تقديمي في PowerPoint</vt:lpstr>
      <vt:lpstr>حلابة الأبقار: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الجهاز الهضمي للأبقار الحلوب: </vt:lpstr>
      <vt:lpstr>عرض تقديمي في PowerPoint</vt:lpstr>
      <vt:lpstr>العليقة المقدمة للأبقار:  </vt:lpstr>
      <vt:lpstr>تنقسم العليقة المقدمة للأبقار الحلوب الى قسمين أساسيين </vt:lpstr>
      <vt:lpstr>عرض تقديمي في PowerPoint</vt:lpstr>
      <vt:lpstr>المياه: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في الختام ...  تظل المزارع الصحية الركيزة الأساسية في توفير حليب نظيف و صحي يلبي احتياجات المستهلكين . ذلك من خلال الالتزام بأعلى معايير الجودة و الرعاية، تضمن لكم منتجات تلبي التوقعات الصحية و الغذائية، ليكون دائما مصدركم الموثوق للحليب الطازج و المغذي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qanwnyb686@gmail.com</dc:creator>
  <cp:lastModifiedBy>qanwnyb686@gmail.com</cp:lastModifiedBy>
  <cp:revision>88</cp:revision>
  <dcterms:created xsi:type="dcterms:W3CDTF">2024-03-04T08:39:36Z</dcterms:created>
  <dcterms:modified xsi:type="dcterms:W3CDTF">2024-07-17T18:57:06Z</dcterms:modified>
</cp:coreProperties>
</file>